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7" r:id="rId19"/>
    <p:sldId id="279" r:id="rId20"/>
    <p:sldId id="278" r:id="rId21"/>
    <p:sldId id="274" r:id="rId22"/>
    <p:sldId id="275" r:id="rId23"/>
    <p:sldId id="280"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88" d="100"/>
          <a:sy n="88" d="100"/>
        </p:scale>
        <p:origin x="49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D0025F-691C-404D-B8BF-0943633C710A}" type="datetimeFigureOut">
              <a:rPr lang="en-IN" smtClean="0"/>
              <a:t>13-05-2025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0C96A-B3A5-4295-9A92-A96B67328A91}" type="slidenum">
              <a:rPr lang="en-IN" smtClean="0"/>
              <a:t>‹#›</a:t>
            </a:fld>
            <a:endParaRPr lang="en-IN"/>
          </a:p>
        </p:txBody>
      </p:sp>
    </p:spTree>
    <p:extLst>
      <p:ext uri="{BB962C8B-B14F-4D97-AF65-F5344CB8AC3E}">
        <p14:creationId xmlns:p14="http://schemas.microsoft.com/office/powerpoint/2010/main" val="301833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4F327-AC40-0467-45D9-DBA50D8EF7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51D220-7528-5EDA-DA1B-783EE7FD0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DCC307-66F1-F887-7368-662E542A80E1}"/>
              </a:ext>
            </a:extLst>
          </p:cNvPr>
          <p:cNvSpPr>
            <a:spLocks noGrp="1"/>
          </p:cNvSpPr>
          <p:nvPr>
            <p:ph type="dt" sz="half" idx="10"/>
          </p:nvPr>
        </p:nvSpPr>
        <p:spPr/>
        <p:txBody>
          <a:bodyPr/>
          <a:lstStyle/>
          <a:p>
            <a:fld id="{6C6A14AA-B98F-49EE-A6EC-C891DF2B7678}" type="datetime1">
              <a:rPr lang="en-IN" smtClean="0"/>
              <a:t>13-05-2025</a:t>
            </a:fld>
            <a:endParaRPr lang="en-IN"/>
          </a:p>
        </p:txBody>
      </p:sp>
      <p:sp>
        <p:nvSpPr>
          <p:cNvPr id="5" name="Footer Placeholder 4">
            <a:extLst>
              <a:ext uri="{FF2B5EF4-FFF2-40B4-BE49-F238E27FC236}">
                <a16:creationId xmlns:a16="http://schemas.microsoft.com/office/drawing/2014/main" id="{178BAA2A-6663-B98C-800F-66E4B31783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7947A4-515C-63A8-AB97-D2CFA83B5568}"/>
              </a:ext>
            </a:extLst>
          </p:cNvPr>
          <p:cNvSpPr>
            <a:spLocks noGrp="1"/>
          </p:cNvSpPr>
          <p:nvPr>
            <p:ph type="sldNum" sz="quarter" idx="12"/>
          </p:nvPr>
        </p:nvSpPr>
        <p:spPr/>
        <p:txBody>
          <a:bodyPr/>
          <a:lstStyle/>
          <a:p>
            <a:fld id="{354048E3-9036-4E57-B95A-7E7FA1A19CF2}" type="slidenum">
              <a:rPr lang="en-IN" smtClean="0"/>
              <a:t>‹#›</a:t>
            </a:fld>
            <a:endParaRPr lang="en-IN"/>
          </a:p>
        </p:txBody>
      </p:sp>
    </p:spTree>
    <p:extLst>
      <p:ext uri="{BB962C8B-B14F-4D97-AF65-F5344CB8AC3E}">
        <p14:creationId xmlns:p14="http://schemas.microsoft.com/office/powerpoint/2010/main" val="3836719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DB6-CE2D-87BD-62B1-ADF5B6FB599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BE326C-EF03-15DC-8328-071B21179F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CF3A7F-2B5C-4FEE-913F-B16252C10186}"/>
              </a:ext>
            </a:extLst>
          </p:cNvPr>
          <p:cNvSpPr>
            <a:spLocks noGrp="1"/>
          </p:cNvSpPr>
          <p:nvPr>
            <p:ph type="dt" sz="half" idx="10"/>
          </p:nvPr>
        </p:nvSpPr>
        <p:spPr/>
        <p:txBody>
          <a:bodyPr/>
          <a:lstStyle/>
          <a:p>
            <a:fld id="{7DA434E1-47E0-4AC0-827D-1DD478A2A117}" type="datetime1">
              <a:rPr lang="en-IN" smtClean="0"/>
              <a:t>13-05-2025</a:t>
            </a:fld>
            <a:endParaRPr lang="en-IN"/>
          </a:p>
        </p:txBody>
      </p:sp>
      <p:sp>
        <p:nvSpPr>
          <p:cNvPr id="5" name="Footer Placeholder 4">
            <a:extLst>
              <a:ext uri="{FF2B5EF4-FFF2-40B4-BE49-F238E27FC236}">
                <a16:creationId xmlns:a16="http://schemas.microsoft.com/office/drawing/2014/main" id="{583BEFE2-924C-BD80-365C-EE56F72CE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E4A9EB-BCEE-D630-EEB8-02DE3AF4FECF}"/>
              </a:ext>
            </a:extLst>
          </p:cNvPr>
          <p:cNvSpPr>
            <a:spLocks noGrp="1"/>
          </p:cNvSpPr>
          <p:nvPr>
            <p:ph type="sldNum" sz="quarter" idx="12"/>
          </p:nvPr>
        </p:nvSpPr>
        <p:spPr/>
        <p:txBody>
          <a:bodyPr/>
          <a:lstStyle/>
          <a:p>
            <a:fld id="{354048E3-9036-4E57-B95A-7E7FA1A19CF2}" type="slidenum">
              <a:rPr lang="en-IN" smtClean="0"/>
              <a:t>‹#›</a:t>
            </a:fld>
            <a:endParaRPr lang="en-IN"/>
          </a:p>
        </p:txBody>
      </p:sp>
    </p:spTree>
    <p:extLst>
      <p:ext uri="{BB962C8B-B14F-4D97-AF65-F5344CB8AC3E}">
        <p14:creationId xmlns:p14="http://schemas.microsoft.com/office/powerpoint/2010/main" val="368054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29EA2C-55D1-3B22-8BBA-C89EE7BD59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5A8F37-4CB4-05C0-13BD-B6B7591C48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C80D8D-25BB-890D-DC94-671F57704E67}"/>
              </a:ext>
            </a:extLst>
          </p:cNvPr>
          <p:cNvSpPr>
            <a:spLocks noGrp="1"/>
          </p:cNvSpPr>
          <p:nvPr>
            <p:ph type="dt" sz="half" idx="10"/>
          </p:nvPr>
        </p:nvSpPr>
        <p:spPr/>
        <p:txBody>
          <a:bodyPr/>
          <a:lstStyle/>
          <a:p>
            <a:fld id="{55231CA4-7351-4B03-96E1-B8D3FBC3C3F0}" type="datetime1">
              <a:rPr lang="en-IN" smtClean="0"/>
              <a:t>13-05-2025</a:t>
            </a:fld>
            <a:endParaRPr lang="en-IN"/>
          </a:p>
        </p:txBody>
      </p:sp>
      <p:sp>
        <p:nvSpPr>
          <p:cNvPr id="5" name="Footer Placeholder 4">
            <a:extLst>
              <a:ext uri="{FF2B5EF4-FFF2-40B4-BE49-F238E27FC236}">
                <a16:creationId xmlns:a16="http://schemas.microsoft.com/office/drawing/2014/main" id="{E742ED17-25A5-9F8D-5D52-AAFB4A7717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73EC63-F0F1-7070-B8EA-4E5AB68B3369}"/>
              </a:ext>
            </a:extLst>
          </p:cNvPr>
          <p:cNvSpPr>
            <a:spLocks noGrp="1"/>
          </p:cNvSpPr>
          <p:nvPr>
            <p:ph type="sldNum" sz="quarter" idx="12"/>
          </p:nvPr>
        </p:nvSpPr>
        <p:spPr/>
        <p:txBody>
          <a:bodyPr/>
          <a:lstStyle/>
          <a:p>
            <a:fld id="{354048E3-9036-4E57-B95A-7E7FA1A19CF2}" type="slidenum">
              <a:rPr lang="en-IN" smtClean="0"/>
              <a:t>‹#›</a:t>
            </a:fld>
            <a:endParaRPr lang="en-IN"/>
          </a:p>
        </p:txBody>
      </p:sp>
    </p:spTree>
    <p:extLst>
      <p:ext uri="{BB962C8B-B14F-4D97-AF65-F5344CB8AC3E}">
        <p14:creationId xmlns:p14="http://schemas.microsoft.com/office/powerpoint/2010/main" val="383996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B399A-7525-9820-9E12-AB771505E3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EC3F5D-5452-8B00-9F66-62ACB6E923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1000DF-14A9-42F5-C077-02B5B20A733B}"/>
              </a:ext>
            </a:extLst>
          </p:cNvPr>
          <p:cNvSpPr>
            <a:spLocks noGrp="1"/>
          </p:cNvSpPr>
          <p:nvPr>
            <p:ph type="dt" sz="half" idx="10"/>
          </p:nvPr>
        </p:nvSpPr>
        <p:spPr/>
        <p:txBody>
          <a:bodyPr/>
          <a:lstStyle/>
          <a:p>
            <a:fld id="{9F03B462-7FB1-48D8-BB77-4866E8513F3C}" type="datetime1">
              <a:rPr lang="en-IN" smtClean="0"/>
              <a:t>13-05-2025</a:t>
            </a:fld>
            <a:endParaRPr lang="en-IN"/>
          </a:p>
        </p:txBody>
      </p:sp>
      <p:sp>
        <p:nvSpPr>
          <p:cNvPr id="5" name="Footer Placeholder 4">
            <a:extLst>
              <a:ext uri="{FF2B5EF4-FFF2-40B4-BE49-F238E27FC236}">
                <a16:creationId xmlns:a16="http://schemas.microsoft.com/office/drawing/2014/main" id="{D6791AD1-0F9E-E70E-14DB-DF9CAA99A6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F22D91-0330-FB57-03C0-C249201FCE52}"/>
              </a:ext>
            </a:extLst>
          </p:cNvPr>
          <p:cNvSpPr>
            <a:spLocks noGrp="1"/>
          </p:cNvSpPr>
          <p:nvPr>
            <p:ph type="sldNum" sz="quarter" idx="12"/>
          </p:nvPr>
        </p:nvSpPr>
        <p:spPr/>
        <p:txBody>
          <a:bodyPr/>
          <a:lstStyle/>
          <a:p>
            <a:fld id="{354048E3-9036-4E57-B95A-7E7FA1A19CF2}" type="slidenum">
              <a:rPr lang="en-IN" smtClean="0"/>
              <a:t>‹#›</a:t>
            </a:fld>
            <a:endParaRPr lang="en-IN"/>
          </a:p>
        </p:txBody>
      </p:sp>
    </p:spTree>
    <p:extLst>
      <p:ext uri="{BB962C8B-B14F-4D97-AF65-F5344CB8AC3E}">
        <p14:creationId xmlns:p14="http://schemas.microsoft.com/office/powerpoint/2010/main" val="264834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B17E7-1A33-D533-02A6-71B2879194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9A08D0-F2EF-E029-7F0E-F9ACD24EBB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5C3E08-2C1F-87B7-211C-1B7475B3E61E}"/>
              </a:ext>
            </a:extLst>
          </p:cNvPr>
          <p:cNvSpPr>
            <a:spLocks noGrp="1"/>
          </p:cNvSpPr>
          <p:nvPr>
            <p:ph type="dt" sz="half" idx="10"/>
          </p:nvPr>
        </p:nvSpPr>
        <p:spPr/>
        <p:txBody>
          <a:bodyPr/>
          <a:lstStyle/>
          <a:p>
            <a:fld id="{BA67C5E7-A2E8-4877-B872-212A2BB804BE}" type="datetime1">
              <a:rPr lang="en-IN" smtClean="0"/>
              <a:t>13-05-2025</a:t>
            </a:fld>
            <a:endParaRPr lang="en-IN"/>
          </a:p>
        </p:txBody>
      </p:sp>
      <p:sp>
        <p:nvSpPr>
          <p:cNvPr id="5" name="Footer Placeholder 4">
            <a:extLst>
              <a:ext uri="{FF2B5EF4-FFF2-40B4-BE49-F238E27FC236}">
                <a16:creationId xmlns:a16="http://schemas.microsoft.com/office/drawing/2014/main" id="{062CA684-BA13-2078-6C39-CC15251245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3F71CB-CF9D-A1D8-2AEA-9C5C22B2A60C}"/>
              </a:ext>
            </a:extLst>
          </p:cNvPr>
          <p:cNvSpPr>
            <a:spLocks noGrp="1"/>
          </p:cNvSpPr>
          <p:nvPr>
            <p:ph type="sldNum" sz="quarter" idx="12"/>
          </p:nvPr>
        </p:nvSpPr>
        <p:spPr/>
        <p:txBody>
          <a:bodyPr/>
          <a:lstStyle/>
          <a:p>
            <a:fld id="{354048E3-9036-4E57-B95A-7E7FA1A19CF2}" type="slidenum">
              <a:rPr lang="en-IN" smtClean="0"/>
              <a:t>‹#›</a:t>
            </a:fld>
            <a:endParaRPr lang="en-IN"/>
          </a:p>
        </p:txBody>
      </p:sp>
    </p:spTree>
    <p:extLst>
      <p:ext uri="{BB962C8B-B14F-4D97-AF65-F5344CB8AC3E}">
        <p14:creationId xmlns:p14="http://schemas.microsoft.com/office/powerpoint/2010/main" val="239629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447F-E458-0794-29F0-D3749E43CC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6B636F-660B-BBFD-55AC-F659E61E5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129F987-4DD9-EDDD-AF70-10CE5FA45C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33A762-BC87-2777-ED15-E319B545F5BB}"/>
              </a:ext>
            </a:extLst>
          </p:cNvPr>
          <p:cNvSpPr>
            <a:spLocks noGrp="1"/>
          </p:cNvSpPr>
          <p:nvPr>
            <p:ph type="dt" sz="half" idx="10"/>
          </p:nvPr>
        </p:nvSpPr>
        <p:spPr/>
        <p:txBody>
          <a:bodyPr/>
          <a:lstStyle/>
          <a:p>
            <a:fld id="{F48E38C9-3FB2-4FA1-B76F-8884AF86BD5E}" type="datetime1">
              <a:rPr lang="en-IN" smtClean="0"/>
              <a:t>13-05-2025</a:t>
            </a:fld>
            <a:endParaRPr lang="en-IN"/>
          </a:p>
        </p:txBody>
      </p:sp>
      <p:sp>
        <p:nvSpPr>
          <p:cNvPr id="6" name="Footer Placeholder 5">
            <a:extLst>
              <a:ext uri="{FF2B5EF4-FFF2-40B4-BE49-F238E27FC236}">
                <a16:creationId xmlns:a16="http://schemas.microsoft.com/office/drawing/2014/main" id="{3C6DAE83-5855-2EB3-E734-5C86852F67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CB88E9-60D4-7CE7-4E3A-DE25474BC20D}"/>
              </a:ext>
            </a:extLst>
          </p:cNvPr>
          <p:cNvSpPr>
            <a:spLocks noGrp="1"/>
          </p:cNvSpPr>
          <p:nvPr>
            <p:ph type="sldNum" sz="quarter" idx="12"/>
          </p:nvPr>
        </p:nvSpPr>
        <p:spPr/>
        <p:txBody>
          <a:bodyPr/>
          <a:lstStyle/>
          <a:p>
            <a:fld id="{354048E3-9036-4E57-B95A-7E7FA1A19CF2}" type="slidenum">
              <a:rPr lang="en-IN" smtClean="0"/>
              <a:t>‹#›</a:t>
            </a:fld>
            <a:endParaRPr lang="en-IN"/>
          </a:p>
        </p:txBody>
      </p:sp>
    </p:spTree>
    <p:extLst>
      <p:ext uri="{BB962C8B-B14F-4D97-AF65-F5344CB8AC3E}">
        <p14:creationId xmlns:p14="http://schemas.microsoft.com/office/powerpoint/2010/main" val="4046820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CD5F-A0DD-0BD3-E4A6-16486C6CF4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3FCC0D-35C4-2CCA-F226-229497F17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E59881-ADB5-C9AF-E015-71984E3A0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AAFD0D-F046-9929-9CD6-A13EF14E3F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9EE7F4-3802-38FB-ECB0-12D6387A0C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D364B02-E31B-E725-F45C-7CA7DD66FAC7}"/>
              </a:ext>
            </a:extLst>
          </p:cNvPr>
          <p:cNvSpPr>
            <a:spLocks noGrp="1"/>
          </p:cNvSpPr>
          <p:nvPr>
            <p:ph type="dt" sz="half" idx="10"/>
          </p:nvPr>
        </p:nvSpPr>
        <p:spPr/>
        <p:txBody>
          <a:bodyPr/>
          <a:lstStyle/>
          <a:p>
            <a:fld id="{35339486-E302-41AB-B112-F43A9D7C3675}" type="datetime1">
              <a:rPr lang="en-IN" smtClean="0"/>
              <a:t>13-05-2025</a:t>
            </a:fld>
            <a:endParaRPr lang="en-IN"/>
          </a:p>
        </p:txBody>
      </p:sp>
      <p:sp>
        <p:nvSpPr>
          <p:cNvPr id="8" name="Footer Placeholder 7">
            <a:extLst>
              <a:ext uri="{FF2B5EF4-FFF2-40B4-BE49-F238E27FC236}">
                <a16:creationId xmlns:a16="http://schemas.microsoft.com/office/drawing/2014/main" id="{3283091D-9D58-87AF-46FC-BEA0A810AF8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A02D83E-0D81-3D68-82C5-BB8F2EFE433D}"/>
              </a:ext>
            </a:extLst>
          </p:cNvPr>
          <p:cNvSpPr>
            <a:spLocks noGrp="1"/>
          </p:cNvSpPr>
          <p:nvPr>
            <p:ph type="sldNum" sz="quarter" idx="12"/>
          </p:nvPr>
        </p:nvSpPr>
        <p:spPr/>
        <p:txBody>
          <a:bodyPr/>
          <a:lstStyle/>
          <a:p>
            <a:fld id="{354048E3-9036-4E57-B95A-7E7FA1A19CF2}" type="slidenum">
              <a:rPr lang="en-IN" smtClean="0"/>
              <a:t>‹#›</a:t>
            </a:fld>
            <a:endParaRPr lang="en-IN"/>
          </a:p>
        </p:txBody>
      </p:sp>
    </p:spTree>
    <p:extLst>
      <p:ext uri="{BB962C8B-B14F-4D97-AF65-F5344CB8AC3E}">
        <p14:creationId xmlns:p14="http://schemas.microsoft.com/office/powerpoint/2010/main" val="644698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D424-BE2D-34C7-73F7-2DD6F77964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C84B902-3DFC-9993-6B0A-FAEAB38D1A85}"/>
              </a:ext>
            </a:extLst>
          </p:cNvPr>
          <p:cNvSpPr>
            <a:spLocks noGrp="1"/>
          </p:cNvSpPr>
          <p:nvPr>
            <p:ph type="dt" sz="half" idx="10"/>
          </p:nvPr>
        </p:nvSpPr>
        <p:spPr/>
        <p:txBody>
          <a:bodyPr/>
          <a:lstStyle/>
          <a:p>
            <a:fld id="{7D9D08BE-34B7-426D-B016-7C784F227839}" type="datetime1">
              <a:rPr lang="en-IN" smtClean="0"/>
              <a:t>13-05-2025</a:t>
            </a:fld>
            <a:endParaRPr lang="en-IN"/>
          </a:p>
        </p:txBody>
      </p:sp>
      <p:sp>
        <p:nvSpPr>
          <p:cNvPr id="4" name="Footer Placeholder 3">
            <a:extLst>
              <a:ext uri="{FF2B5EF4-FFF2-40B4-BE49-F238E27FC236}">
                <a16:creationId xmlns:a16="http://schemas.microsoft.com/office/drawing/2014/main" id="{08949487-2C46-C6E2-40BB-51CD34F47A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8BA1248-E96B-F114-BC9F-B193DB635BED}"/>
              </a:ext>
            </a:extLst>
          </p:cNvPr>
          <p:cNvSpPr>
            <a:spLocks noGrp="1"/>
          </p:cNvSpPr>
          <p:nvPr>
            <p:ph type="sldNum" sz="quarter" idx="12"/>
          </p:nvPr>
        </p:nvSpPr>
        <p:spPr/>
        <p:txBody>
          <a:bodyPr/>
          <a:lstStyle/>
          <a:p>
            <a:fld id="{354048E3-9036-4E57-B95A-7E7FA1A19CF2}" type="slidenum">
              <a:rPr lang="en-IN" smtClean="0"/>
              <a:t>‹#›</a:t>
            </a:fld>
            <a:endParaRPr lang="en-IN"/>
          </a:p>
        </p:txBody>
      </p:sp>
    </p:spTree>
    <p:extLst>
      <p:ext uri="{BB962C8B-B14F-4D97-AF65-F5344CB8AC3E}">
        <p14:creationId xmlns:p14="http://schemas.microsoft.com/office/powerpoint/2010/main" val="330819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6FD9C3-8224-5695-C35C-0F680E5F1226}"/>
              </a:ext>
            </a:extLst>
          </p:cNvPr>
          <p:cNvSpPr>
            <a:spLocks noGrp="1"/>
          </p:cNvSpPr>
          <p:nvPr>
            <p:ph type="dt" sz="half" idx="10"/>
          </p:nvPr>
        </p:nvSpPr>
        <p:spPr/>
        <p:txBody>
          <a:bodyPr/>
          <a:lstStyle/>
          <a:p>
            <a:fld id="{EAC078A7-50E0-4111-914B-4760CF74043A}" type="datetime1">
              <a:rPr lang="en-IN" smtClean="0"/>
              <a:t>13-05-2025</a:t>
            </a:fld>
            <a:endParaRPr lang="en-IN"/>
          </a:p>
        </p:txBody>
      </p:sp>
      <p:sp>
        <p:nvSpPr>
          <p:cNvPr id="3" name="Footer Placeholder 2">
            <a:extLst>
              <a:ext uri="{FF2B5EF4-FFF2-40B4-BE49-F238E27FC236}">
                <a16:creationId xmlns:a16="http://schemas.microsoft.com/office/drawing/2014/main" id="{7E67801C-A59C-57CF-7D87-CB7F6567C24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FD45F16-3184-6E2B-4EAB-2E8D2280C756}"/>
              </a:ext>
            </a:extLst>
          </p:cNvPr>
          <p:cNvSpPr>
            <a:spLocks noGrp="1"/>
          </p:cNvSpPr>
          <p:nvPr>
            <p:ph type="sldNum" sz="quarter" idx="12"/>
          </p:nvPr>
        </p:nvSpPr>
        <p:spPr/>
        <p:txBody>
          <a:bodyPr/>
          <a:lstStyle/>
          <a:p>
            <a:fld id="{354048E3-9036-4E57-B95A-7E7FA1A19CF2}" type="slidenum">
              <a:rPr lang="en-IN" smtClean="0"/>
              <a:t>‹#›</a:t>
            </a:fld>
            <a:endParaRPr lang="en-IN"/>
          </a:p>
        </p:txBody>
      </p:sp>
    </p:spTree>
    <p:extLst>
      <p:ext uri="{BB962C8B-B14F-4D97-AF65-F5344CB8AC3E}">
        <p14:creationId xmlns:p14="http://schemas.microsoft.com/office/powerpoint/2010/main" val="1126701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F028D-74D3-B875-F874-0CD7B0D0C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30CCCB-44D2-F047-6DD4-0F946CE0B9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A5A04AC-588D-6F25-1EFA-EBD594900E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111F0-5B21-2A29-8A02-31BC602754CB}"/>
              </a:ext>
            </a:extLst>
          </p:cNvPr>
          <p:cNvSpPr>
            <a:spLocks noGrp="1"/>
          </p:cNvSpPr>
          <p:nvPr>
            <p:ph type="dt" sz="half" idx="10"/>
          </p:nvPr>
        </p:nvSpPr>
        <p:spPr/>
        <p:txBody>
          <a:bodyPr/>
          <a:lstStyle/>
          <a:p>
            <a:fld id="{8E91C60B-0D19-48B7-997E-452244355D4F}" type="datetime1">
              <a:rPr lang="en-IN" smtClean="0"/>
              <a:t>13-05-2025</a:t>
            </a:fld>
            <a:endParaRPr lang="en-IN"/>
          </a:p>
        </p:txBody>
      </p:sp>
      <p:sp>
        <p:nvSpPr>
          <p:cNvPr id="6" name="Footer Placeholder 5">
            <a:extLst>
              <a:ext uri="{FF2B5EF4-FFF2-40B4-BE49-F238E27FC236}">
                <a16:creationId xmlns:a16="http://schemas.microsoft.com/office/drawing/2014/main" id="{C0B97616-FE1B-BF56-8AA0-8EDD092FF2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D87140-932D-F8EB-56B8-1CAA779CE4F1}"/>
              </a:ext>
            </a:extLst>
          </p:cNvPr>
          <p:cNvSpPr>
            <a:spLocks noGrp="1"/>
          </p:cNvSpPr>
          <p:nvPr>
            <p:ph type="sldNum" sz="quarter" idx="12"/>
          </p:nvPr>
        </p:nvSpPr>
        <p:spPr/>
        <p:txBody>
          <a:bodyPr/>
          <a:lstStyle/>
          <a:p>
            <a:fld id="{354048E3-9036-4E57-B95A-7E7FA1A19CF2}" type="slidenum">
              <a:rPr lang="en-IN" smtClean="0"/>
              <a:t>‹#›</a:t>
            </a:fld>
            <a:endParaRPr lang="en-IN"/>
          </a:p>
        </p:txBody>
      </p:sp>
    </p:spTree>
    <p:extLst>
      <p:ext uri="{BB962C8B-B14F-4D97-AF65-F5344CB8AC3E}">
        <p14:creationId xmlns:p14="http://schemas.microsoft.com/office/powerpoint/2010/main" val="1837079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0A16-8B4C-9A39-8171-0D5237B6D0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BF440A-3F0B-99B5-4AF1-50DB738237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13078D1-36AA-275F-3820-15255B02B6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D28C3C-95E4-28A8-3164-883BE3F13581}"/>
              </a:ext>
            </a:extLst>
          </p:cNvPr>
          <p:cNvSpPr>
            <a:spLocks noGrp="1"/>
          </p:cNvSpPr>
          <p:nvPr>
            <p:ph type="dt" sz="half" idx="10"/>
          </p:nvPr>
        </p:nvSpPr>
        <p:spPr/>
        <p:txBody>
          <a:bodyPr/>
          <a:lstStyle/>
          <a:p>
            <a:fld id="{9C2E85ED-D9EA-494B-975D-936FD1DA34E7}" type="datetime1">
              <a:rPr lang="en-IN" smtClean="0"/>
              <a:t>13-05-2025</a:t>
            </a:fld>
            <a:endParaRPr lang="en-IN"/>
          </a:p>
        </p:txBody>
      </p:sp>
      <p:sp>
        <p:nvSpPr>
          <p:cNvPr id="6" name="Footer Placeholder 5">
            <a:extLst>
              <a:ext uri="{FF2B5EF4-FFF2-40B4-BE49-F238E27FC236}">
                <a16:creationId xmlns:a16="http://schemas.microsoft.com/office/drawing/2014/main" id="{02DE03DF-7FF7-17EA-550A-DE255471DD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A745ED-F026-1C83-6CA8-36DA53004EFC}"/>
              </a:ext>
            </a:extLst>
          </p:cNvPr>
          <p:cNvSpPr>
            <a:spLocks noGrp="1"/>
          </p:cNvSpPr>
          <p:nvPr>
            <p:ph type="sldNum" sz="quarter" idx="12"/>
          </p:nvPr>
        </p:nvSpPr>
        <p:spPr/>
        <p:txBody>
          <a:bodyPr/>
          <a:lstStyle/>
          <a:p>
            <a:fld id="{354048E3-9036-4E57-B95A-7E7FA1A19CF2}" type="slidenum">
              <a:rPr lang="en-IN" smtClean="0"/>
              <a:t>‹#›</a:t>
            </a:fld>
            <a:endParaRPr lang="en-IN"/>
          </a:p>
        </p:txBody>
      </p:sp>
    </p:spTree>
    <p:extLst>
      <p:ext uri="{BB962C8B-B14F-4D97-AF65-F5344CB8AC3E}">
        <p14:creationId xmlns:p14="http://schemas.microsoft.com/office/powerpoint/2010/main" val="536319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936091-4C5D-73AE-770E-1980FC8FC0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926D53-439B-F0D0-542D-31621571DA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36A86F-14DC-D1AD-100F-BDC802008A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DD32B-40B6-460B-B8F4-3A1DBF7F3961}" type="datetime1">
              <a:rPr lang="en-IN" smtClean="0"/>
              <a:t>13-05-2025</a:t>
            </a:fld>
            <a:endParaRPr lang="en-IN"/>
          </a:p>
        </p:txBody>
      </p:sp>
      <p:sp>
        <p:nvSpPr>
          <p:cNvPr id="5" name="Footer Placeholder 4">
            <a:extLst>
              <a:ext uri="{FF2B5EF4-FFF2-40B4-BE49-F238E27FC236}">
                <a16:creationId xmlns:a16="http://schemas.microsoft.com/office/drawing/2014/main" id="{813AB390-2217-DAB5-7220-6695F232D5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6172114-F40A-1514-1E69-4901BAC60D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4048E3-9036-4E57-B95A-7E7FA1A19CF2}" type="slidenum">
              <a:rPr lang="en-IN" smtClean="0"/>
              <a:t>‹#›</a:t>
            </a:fld>
            <a:endParaRPr lang="en-IN"/>
          </a:p>
        </p:txBody>
      </p:sp>
    </p:spTree>
    <p:extLst>
      <p:ext uri="{BB962C8B-B14F-4D97-AF65-F5344CB8AC3E}">
        <p14:creationId xmlns:p14="http://schemas.microsoft.com/office/powerpoint/2010/main" val="678604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0.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C523D5-9E02-5554-57F8-E983EF9D9B71}"/>
              </a:ext>
            </a:extLst>
          </p:cNvPr>
          <p:cNvSpPr txBox="1"/>
          <p:nvPr/>
        </p:nvSpPr>
        <p:spPr>
          <a:xfrm>
            <a:off x="3249559" y="1295427"/>
            <a:ext cx="6159909" cy="1077218"/>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CP302 </a:t>
            </a:r>
          </a:p>
          <a:p>
            <a:pPr algn="ctr"/>
            <a:r>
              <a:rPr lang="en-US" sz="3200" b="1" u="sng" dirty="0">
                <a:latin typeface="Times New Roman" panose="02020603050405020304" pitchFamily="18" charset="0"/>
                <a:cs typeface="Times New Roman" panose="02020603050405020304" pitchFamily="18" charset="0"/>
              </a:rPr>
              <a:t>CAPSTONE PROJECT 1</a:t>
            </a:r>
            <a:endParaRPr lang="en-IN" sz="3200" b="1"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2ED7082-C391-C463-887F-2AB115B4B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7141" y="9947"/>
            <a:ext cx="1080896" cy="1187157"/>
          </a:xfrm>
          <a:prstGeom prst="rect">
            <a:avLst/>
          </a:prstGeom>
        </p:spPr>
      </p:pic>
      <p:sp>
        <p:nvSpPr>
          <p:cNvPr id="7" name="TextBox 6">
            <a:extLst>
              <a:ext uri="{FF2B5EF4-FFF2-40B4-BE49-F238E27FC236}">
                <a16:creationId xmlns:a16="http://schemas.microsoft.com/office/drawing/2014/main" id="{AABBEEBC-1FE8-AE7C-22BD-0EB8932DE2C8}"/>
              </a:ext>
            </a:extLst>
          </p:cNvPr>
          <p:cNvSpPr txBox="1"/>
          <p:nvPr/>
        </p:nvSpPr>
        <p:spPr>
          <a:xfrm>
            <a:off x="3841951" y="2969341"/>
            <a:ext cx="4975123" cy="4144724"/>
          </a:xfrm>
          <a:prstGeom prst="rect">
            <a:avLst/>
          </a:prstGeom>
          <a:noFill/>
        </p:spPr>
        <p:txBody>
          <a:bodyPr wrap="square" rtlCol="0">
            <a:spAutoFit/>
          </a:bodyPr>
          <a:lstStyle/>
          <a:p>
            <a:pPr algn="ctr">
              <a:lnSpc>
                <a:spcPct val="107000"/>
              </a:lnSpc>
              <a:spcAft>
                <a:spcPts val="800"/>
              </a:spcAft>
              <a:buNone/>
            </a:pPr>
            <a:r>
              <a:rPr lang="en-IN" sz="2000" b="1" u="sng" kern="100" dirty="0">
                <a:effectLst/>
                <a:latin typeface="Times New Roman" panose="02020603050405020304" pitchFamily="18" charset="0"/>
                <a:ea typeface="Calibri" panose="020F0502020204030204" pitchFamily="34" charset="0"/>
                <a:cs typeface="Mangal" panose="02040503050203030202" pitchFamily="18" charset="0"/>
              </a:rPr>
              <a:t>Under the guidance of </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buNone/>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Dr. Sachin Kumar</a:t>
            </a:r>
            <a:br>
              <a:rPr lang="en-IN" sz="2000" kern="100" dirty="0">
                <a:effectLst/>
                <a:latin typeface="Times New Roman" panose="02020603050405020304" pitchFamily="18" charset="0"/>
                <a:ea typeface="Calibri" panose="020F0502020204030204" pitchFamily="34" charset="0"/>
                <a:cs typeface="Mangal" panose="02040503050203030202" pitchFamily="18" charset="0"/>
              </a:rPr>
            </a:br>
            <a:r>
              <a:rPr lang="en-IN" sz="2000" i="1" kern="100" dirty="0">
                <a:effectLst/>
                <a:latin typeface="Times New Roman" panose="02020603050405020304" pitchFamily="18" charset="0"/>
                <a:ea typeface="Calibri" panose="020F0502020204030204" pitchFamily="34" charset="0"/>
                <a:cs typeface="Mangal" panose="02040503050203030202" pitchFamily="18" charset="0"/>
              </a:rPr>
              <a:t>Associate Professor</a:t>
            </a:r>
            <a:br>
              <a:rPr lang="en-IN" sz="2000" i="1" kern="100" dirty="0">
                <a:latin typeface="Calibri" panose="020F0502020204030204" pitchFamily="34" charset="0"/>
                <a:ea typeface="Calibri" panose="020F0502020204030204" pitchFamily="34" charset="0"/>
                <a:cs typeface="Mangal" panose="02040503050203030202" pitchFamily="18" charset="0"/>
              </a:rPr>
            </a:br>
            <a:r>
              <a:rPr lang="en-IN" sz="2000" kern="100" dirty="0">
                <a:effectLst/>
                <a:latin typeface="Times New Roman" panose="02020603050405020304" pitchFamily="18" charset="0"/>
                <a:ea typeface="Calibri" panose="020F0502020204030204" pitchFamily="34" charset="0"/>
                <a:cs typeface="Mangal" panose="02040503050203030202" pitchFamily="18" charset="0"/>
              </a:rPr>
              <a:t>Department of Mechanical Engineering</a:t>
            </a:r>
            <a:br>
              <a:rPr lang="en-IN" sz="2000" kern="100" dirty="0">
                <a:effectLst/>
                <a:latin typeface="Times New Roman" panose="02020603050405020304" pitchFamily="18" charset="0"/>
                <a:ea typeface="Calibri" panose="020F0502020204030204" pitchFamily="34" charset="0"/>
                <a:cs typeface="Mangal" panose="02040503050203030202" pitchFamily="18" charset="0"/>
              </a:rPr>
            </a:br>
            <a:r>
              <a:rPr lang="en-IN" sz="2000" kern="100" dirty="0">
                <a:effectLst/>
                <a:latin typeface="Times New Roman" panose="02020603050405020304" pitchFamily="18" charset="0"/>
                <a:ea typeface="Calibri" panose="020F0502020204030204" pitchFamily="34" charset="0"/>
                <a:cs typeface="Mangal" panose="02040503050203030202" pitchFamily="18" charset="0"/>
              </a:rPr>
              <a:t>IIT Ropar</a:t>
            </a:r>
          </a:p>
          <a:p>
            <a:pPr algn="ctr">
              <a:lnSpc>
                <a:spcPct val="107000"/>
              </a:lnSpc>
              <a:spcAft>
                <a:spcPts val="800"/>
              </a:spcAft>
              <a:buNone/>
            </a:pP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buNone/>
            </a:pPr>
            <a:r>
              <a:rPr lang="en-IN" sz="2000" b="1" u="sng" kern="100" dirty="0">
                <a:effectLst/>
                <a:latin typeface="Times New Roman" panose="02020603050405020304" pitchFamily="18" charset="0"/>
                <a:ea typeface="Calibri" panose="020F0502020204030204" pitchFamily="34" charset="0"/>
                <a:cs typeface="Mangal" panose="02040503050203030202" pitchFamily="18" charset="0"/>
              </a:rPr>
              <a:t>Submitted by</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buNone/>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Group No. 03 </a:t>
            </a:r>
            <a:br>
              <a:rPr lang="en-IN" sz="2000" kern="100" dirty="0">
                <a:latin typeface="Calibri" panose="020F0502020204030204" pitchFamily="34" charset="0"/>
                <a:ea typeface="Calibri" panose="020F0502020204030204" pitchFamily="34" charset="0"/>
                <a:cs typeface="Mangal" panose="02040503050203030202" pitchFamily="18" charset="0"/>
              </a:rPr>
            </a:br>
            <a:r>
              <a:rPr lang="en-IN" sz="2000" kern="100" dirty="0">
                <a:effectLst/>
                <a:latin typeface="Times New Roman" panose="02020603050405020304" pitchFamily="18" charset="0"/>
                <a:ea typeface="Calibri" panose="020F0502020204030204" pitchFamily="34" charset="0"/>
                <a:cs typeface="Mangal" panose="02040503050203030202" pitchFamily="18" charset="0"/>
              </a:rPr>
              <a:t>Mohit Sharma (</a:t>
            </a:r>
            <a:r>
              <a:rPr lang="en-IN" sz="2000" i="1" kern="100" dirty="0">
                <a:effectLst/>
                <a:latin typeface="Times New Roman" panose="02020603050405020304" pitchFamily="18" charset="0"/>
                <a:ea typeface="Calibri" panose="020F0502020204030204" pitchFamily="34" charset="0"/>
                <a:cs typeface="Mangal" panose="02040503050203030202" pitchFamily="18" charset="0"/>
              </a:rPr>
              <a:t>2022MEB1326</a:t>
            </a:r>
            <a:r>
              <a:rPr lang="en-IN" sz="2000" kern="100" dirty="0">
                <a:effectLst/>
                <a:latin typeface="Times New Roman" panose="02020603050405020304" pitchFamily="18" charset="0"/>
                <a:ea typeface="Calibri" panose="020F0502020204030204" pitchFamily="34" charset="0"/>
                <a:cs typeface="Mangal" panose="02040503050203030202" pitchFamily="18" charset="0"/>
              </a:rPr>
              <a:t>)</a:t>
            </a:r>
            <a:br>
              <a:rPr lang="en-IN" sz="2000" kern="100" dirty="0">
                <a:latin typeface="Calibri" panose="020F0502020204030204" pitchFamily="34" charset="0"/>
                <a:ea typeface="Calibri" panose="020F0502020204030204" pitchFamily="34" charset="0"/>
                <a:cs typeface="Mangal" panose="02040503050203030202" pitchFamily="18" charset="0"/>
              </a:rPr>
            </a:br>
            <a:r>
              <a:rPr lang="en-IN" sz="2000" kern="100" dirty="0">
                <a:effectLst/>
                <a:latin typeface="Times New Roman" panose="02020603050405020304" pitchFamily="18" charset="0"/>
                <a:ea typeface="Calibri" panose="020F0502020204030204" pitchFamily="34" charset="0"/>
                <a:cs typeface="Mangal" panose="02040503050203030202" pitchFamily="18" charset="0"/>
              </a:rPr>
              <a:t>Priyanshu Gupta (</a:t>
            </a:r>
            <a:r>
              <a:rPr lang="en-IN" sz="2000" i="1" kern="100" dirty="0">
                <a:effectLst/>
                <a:latin typeface="Times New Roman" panose="02020603050405020304" pitchFamily="18" charset="0"/>
                <a:ea typeface="Calibri" panose="020F0502020204030204" pitchFamily="34" charset="0"/>
                <a:cs typeface="Mangal" panose="02040503050203030202" pitchFamily="18" charset="0"/>
              </a:rPr>
              <a:t>2022MEB1330</a:t>
            </a:r>
            <a:r>
              <a:rPr lang="en-IN" sz="2000" kern="100" dirty="0">
                <a:effectLst/>
                <a:latin typeface="Times New Roman" panose="02020603050405020304" pitchFamily="18" charset="0"/>
                <a:ea typeface="Calibri" panose="020F0502020204030204" pitchFamily="34" charset="0"/>
                <a:cs typeface="Mangal" panose="02040503050203030202" pitchFamily="18" charset="0"/>
              </a:rPr>
              <a:t>)</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sz="1600" dirty="0"/>
          </a:p>
        </p:txBody>
      </p:sp>
      <p:pic>
        <p:nvPicPr>
          <p:cNvPr id="1026" name="Picture 2">
            <a:extLst>
              <a:ext uri="{FF2B5EF4-FFF2-40B4-BE49-F238E27FC236}">
                <a16:creationId xmlns:a16="http://schemas.microsoft.com/office/drawing/2014/main" id="{656D3F0D-337E-8222-A225-ED13DC5C5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 y="9947"/>
            <a:ext cx="4456192" cy="1187157"/>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CA79333D-3CE4-B724-7CA2-4CA1D0A6E35E}"/>
              </a:ext>
            </a:extLst>
          </p:cNvPr>
          <p:cNvSpPr>
            <a:spLocks noGrp="1"/>
          </p:cNvSpPr>
          <p:nvPr>
            <p:ph type="sldNum" sz="quarter" idx="12"/>
          </p:nvPr>
        </p:nvSpPr>
        <p:spPr/>
        <p:txBody>
          <a:bodyPr/>
          <a:lstStyle/>
          <a:p>
            <a:fld id="{354048E3-9036-4E57-B95A-7E7FA1A19CF2}" type="slidenum">
              <a:rPr lang="en-IN" smtClean="0"/>
              <a:t>1</a:t>
            </a:fld>
            <a:endParaRPr lang="en-IN"/>
          </a:p>
        </p:txBody>
      </p:sp>
    </p:spTree>
    <p:extLst>
      <p:ext uri="{BB962C8B-B14F-4D97-AF65-F5344CB8AC3E}">
        <p14:creationId xmlns:p14="http://schemas.microsoft.com/office/powerpoint/2010/main" val="3036349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0D5DB-5F30-DA1F-BA08-2E769D5277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75DFA54-71EE-F1F0-4F9F-210651EDEF92}"/>
              </a:ext>
            </a:extLst>
          </p:cNvPr>
          <p:cNvSpPr txBox="1"/>
          <p:nvPr/>
        </p:nvSpPr>
        <p:spPr>
          <a:xfrm>
            <a:off x="1527464" y="820882"/>
            <a:ext cx="9621981" cy="452431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It predicts: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Displacement fields u(</a:t>
            </a:r>
            <a:r>
              <a:rPr lang="en-US" dirty="0" err="1">
                <a:latin typeface="Times New Roman" panose="02020603050405020304" pitchFamily="18" charset="0"/>
                <a:cs typeface="Times New Roman" panose="02020603050405020304" pitchFamily="18" charset="0"/>
              </a:rPr>
              <a:t>x,t</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Phase-field variable ϕ(</a:t>
            </a:r>
            <a:r>
              <a:rPr lang="en-US" dirty="0" err="1">
                <a:latin typeface="Times New Roman" panose="02020603050405020304" pitchFamily="18" charset="0"/>
                <a:cs typeface="Times New Roman" panose="02020603050405020304" pitchFamily="18" charset="0"/>
              </a:rPr>
              <a:t>x,y</a:t>
            </a:r>
            <a:r>
              <a:rPr lang="en-US" dirty="0">
                <a:latin typeface="Times New Roman" panose="02020603050405020304" pitchFamily="18" charset="0"/>
                <a:cs typeface="Times New Roman" panose="02020603050405020304" pitchFamily="18" charset="0"/>
              </a:rPr>
              <a:t>) which models crack evolution.</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Loss Function</a:t>
            </a:r>
            <a:r>
              <a:rPr lang="en-US" dirty="0">
                <a:latin typeface="Times New Roman" panose="02020603050405020304" pitchFamily="18" charset="0"/>
                <a:cs typeface="Times New Roman" panose="02020603050405020304" pitchFamily="18" charset="0"/>
              </a:rPr>
              <a:t>:</a:t>
            </a:r>
          </a:p>
          <a:p>
            <a:pPr>
              <a:buNone/>
            </a:pPr>
            <a:r>
              <a:rPr lang="en-US" dirty="0">
                <a:latin typeface="Times New Roman" panose="02020603050405020304" pitchFamily="18" charset="0"/>
                <a:cs typeface="Times New Roman" panose="02020603050405020304" pitchFamily="18" charset="0"/>
              </a:rPr>
              <a:t>The model is trained using a combined loss function:</a:t>
            </a:r>
          </a:p>
          <a:p>
            <a:pPr>
              <a:buNone/>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Residual loss ensures solutions satisfy the governing PDEs.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Boundary loss enforces boundary conditions.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Energy loss maintains consistency with the phase-field energy functional.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Impact: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 accurate and efficient than traditional methods.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Faster predictions after training, making it ideal for real-time simulations and large-scale geometries.</a:t>
            </a:r>
          </a:p>
          <a:p>
            <a:endParaRPr lang="en-IN" dirty="0"/>
          </a:p>
        </p:txBody>
      </p:sp>
      <p:sp>
        <p:nvSpPr>
          <p:cNvPr id="3" name="Slide Number Placeholder 2">
            <a:extLst>
              <a:ext uri="{FF2B5EF4-FFF2-40B4-BE49-F238E27FC236}">
                <a16:creationId xmlns:a16="http://schemas.microsoft.com/office/drawing/2014/main" id="{BE254605-CA4B-BE0D-F60C-DFA8DEFCFACB}"/>
              </a:ext>
            </a:extLst>
          </p:cNvPr>
          <p:cNvSpPr>
            <a:spLocks noGrp="1"/>
          </p:cNvSpPr>
          <p:nvPr>
            <p:ph type="sldNum" sz="quarter" idx="12"/>
          </p:nvPr>
        </p:nvSpPr>
        <p:spPr/>
        <p:txBody>
          <a:bodyPr/>
          <a:lstStyle/>
          <a:p>
            <a:fld id="{354048E3-9036-4E57-B95A-7E7FA1A19CF2}" type="slidenum">
              <a:rPr lang="en-IN" smtClean="0"/>
              <a:t>10</a:t>
            </a:fld>
            <a:endParaRPr lang="en-IN"/>
          </a:p>
        </p:txBody>
      </p:sp>
    </p:spTree>
    <p:extLst>
      <p:ext uri="{BB962C8B-B14F-4D97-AF65-F5344CB8AC3E}">
        <p14:creationId xmlns:p14="http://schemas.microsoft.com/office/powerpoint/2010/main" val="55902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F4354-CF8D-4180-91CB-47448BD4EE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01BA2D-FE7D-6075-9D59-99E6422E7902}"/>
              </a:ext>
            </a:extLst>
          </p:cNvPr>
          <p:cNvSpPr txBox="1"/>
          <p:nvPr/>
        </p:nvSpPr>
        <p:spPr>
          <a:xfrm>
            <a:off x="528484" y="485789"/>
            <a:ext cx="748145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3.4. Softening Paraments in Fracture Mechanics</a:t>
            </a:r>
            <a:endParaRPr lang="en-IN"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5188F30-E153-0F3D-21E9-61D0C35979F0}"/>
              </a:ext>
            </a:extLst>
          </p:cNvPr>
          <p:cNvSpPr txBox="1"/>
          <p:nvPr/>
        </p:nvSpPr>
        <p:spPr>
          <a:xfrm>
            <a:off x="820882" y="1018309"/>
            <a:ext cx="5036454" cy="2031325"/>
          </a:xfrm>
          <a:prstGeom prst="rect">
            <a:avLst/>
          </a:prstGeom>
          <a:noFill/>
        </p:spPr>
        <p:txBody>
          <a:bodyPr wrap="square" rtlCol="0">
            <a:spAutoFit/>
          </a:bodyPr>
          <a:lstStyle/>
          <a:p>
            <a:pPr>
              <a:buNone/>
            </a:pPr>
            <a:r>
              <a:rPr lang="en-US" dirty="0">
                <a:latin typeface="Times New Roman" panose="02020603050405020304" pitchFamily="18" charset="0"/>
                <a:cs typeface="Times New Roman" panose="02020603050405020304" pitchFamily="18" charset="0"/>
              </a:rPr>
              <a:t>In fracture mechanics, materials like concrete, ceramics, and some metals experience gradual softening before complete failure. As cracks propagate, the material undergoes a progressive loss of stiffness and load-bearing capacity, which is crucial for predicting material degradation and structural failure.</a:t>
            </a:r>
          </a:p>
        </p:txBody>
      </p:sp>
      <p:sp>
        <p:nvSpPr>
          <p:cNvPr id="4" name="Slide Number Placeholder 3">
            <a:extLst>
              <a:ext uri="{FF2B5EF4-FFF2-40B4-BE49-F238E27FC236}">
                <a16:creationId xmlns:a16="http://schemas.microsoft.com/office/drawing/2014/main" id="{245B5AEF-CB41-4495-CB4D-02D495A804E2}"/>
              </a:ext>
            </a:extLst>
          </p:cNvPr>
          <p:cNvSpPr>
            <a:spLocks noGrp="1"/>
          </p:cNvSpPr>
          <p:nvPr>
            <p:ph type="sldNum" sz="quarter" idx="12"/>
          </p:nvPr>
        </p:nvSpPr>
        <p:spPr/>
        <p:txBody>
          <a:bodyPr/>
          <a:lstStyle/>
          <a:p>
            <a:fld id="{354048E3-9036-4E57-B95A-7E7FA1A19CF2}" type="slidenum">
              <a:rPr lang="en-IN" smtClean="0"/>
              <a:t>11</a:t>
            </a:fld>
            <a:endParaRPr lang="en-IN" dirty="0"/>
          </a:p>
        </p:txBody>
      </p:sp>
      <p:pic>
        <p:nvPicPr>
          <p:cNvPr id="6" name="Picture 5">
            <a:extLst>
              <a:ext uri="{FF2B5EF4-FFF2-40B4-BE49-F238E27FC236}">
                <a16:creationId xmlns:a16="http://schemas.microsoft.com/office/drawing/2014/main" id="{7B714A2A-A1CA-4AF5-8F57-0D31B60CA865}"/>
              </a:ext>
            </a:extLst>
          </p:cNvPr>
          <p:cNvPicPr>
            <a:picLocks noChangeAspect="1"/>
          </p:cNvPicPr>
          <p:nvPr/>
        </p:nvPicPr>
        <p:blipFill>
          <a:blip r:embed="rId2">
            <a:extLst>
              <a:ext uri="{28A0092B-C50C-407E-A947-70E740481C1C}">
                <a14:useLocalDpi xmlns:a14="http://schemas.microsoft.com/office/drawing/2010/main" val="0"/>
              </a:ext>
            </a:extLst>
          </a:blip>
          <a:srcRect t="8053"/>
          <a:stretch/>
        </p:blipFill>
        <p:spPr>
          <a:xfrm>
            <a:off x="7842107" y="636946"/>
            <a:ext cx="3821409" cy="5539207"/>
          </a:xfrm>
          <a:prstGeom prst="rect">
            <a:avLst/>
          </a:prstGeom>
        </p:spPr>
      </p:pic>
      <p:sp>
        <p:nvSpPr>
          <p:cNvPr id="8" name="TextBox 7">
            <a:extLst>
              <a:ext uri="{FF2B5EF4-FFF2-40B4-BE49-F238E27FC236}">
                <a16:creationId xmlns:a16="http://schemas.microsoft.com/office/drawing/2014/main" id="{8D0B20FB-38A4-B801-B69D-E260159793A3}"/>
              </a:ext>
            </a:extLst>
          </p:cNvPr>
          <p:cNvSpPr txBox="1"/>
          <p:nvPr/>
        </p:nvSpPr>
        <p:spPr>
          <a:xfrm>
            <a:off x="8808505" y="6176153"/>
            <a:ext cx="218842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Fig. </a:t>
            </a:r>
            <a:r>
              <a:rPr lang="en-IN" sz="1200" b="0" i="0" dirty="0">
                <a:solidFill>
                  <a:srgbClr val="111111"/>
                </a:solidFill>
                <a:effectLst/>
                <a:latin typeface="Times New Roman" panose="02020603050405020304" pitchFamily="18" charset="0"/>
                <a:cs typeface="Times New Roman" panose="02020603050405020304" pitchFamily="18" charset="0"/>
              </a:rPr>
              <a:t>General softening curves[8]</a:t>
            </a:r>
          </a:p>
        </p:txBody>
      </p:sp>
    </p:spTree>
    <p:extLst>
      <p:ext uri="{BB962C8B-B14F-4D97-AF65-F5344CB8AC3E}">
        <p14:creationId xmlns:p14="http://schemas.microsoft.com/office/powerpoint/2010/main" val="2886571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E42DF-7C7C-46E9-48E2-0D1BD49A78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AA1204-C836-4F37-E88A-E613E5D9F223}"/>
              </a:ext>
            </a:extLst>
          </p:cNvPr>
          <p:cNvSpPr txBox="1"/>
          <p:nvPr/>
        </p:nvSpPr>
        <p:spPr>
          <a:xfrm>
            <a:off x="748145" y="270678"/>
            <a:ext cx="549332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4.Methodology</a:t>
            </a:r>
            <a:endParaRPr lang="en-IN" sz="3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047ACAA-31BA-31A9-C8EB-6A977DE4F73C}"/>
              </a:ext>
            </a:extLst>
          </p:cNvPr>
          <p:cNvSpPr>
            <a:spLocks noGrp="1"/>
          </p:cNvSpPr>
          <p:nvPr>
            <p:ph type="sldNum" sz="quarter" idx="12"/>
          </p:nvPr>
        </p:nvSpPr>
        <p:spPr/>
        <p:txBody>
          <a:bodyPr/>
          <a:lstStyle/>
          <a:p>
            <a:fld id="{354048E3-9036-4E57-B95A-7E7FA1A19CF2}" type="slidenum">
              <a:rPr lang="en-IN" smtClean="0"/>
              <a:t>12</a:t>
            </a:fld>
            <a:endParaRPr lang="en-IN"/>
          </a:p>
        </p:txBody>
      </p:sp>
      <p:sp>
        <p:nvSpPr>
          <p:cNvPr id="4" name="TextBox 3">
            <a:extLst>
              <a:ext uri="{FF2B5EF4-FFF2-40B4-BE49-F238E27FC236}">
                <a16:creationId xmlns:a16="http://schemas.microsoft.com/office/drawing/2014/main" id="{997D2CBE-2E56-3B6F-11EA-FA2B30D677C4}"/>
              </a:ext>
            </a:extLst>
          </p:cNvPr>
          <p:cNvSpPr txBox="1"/>
          <p:nvPr/>
        </p:nvSpPr>
        <p:spPr>
          <a:xfrm>
            <a:off x="748145" y="945573"/>
            <a:ext cx="46863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4.1. Modelling Approach</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B1D33C7-81C8-334B-01B2-A93AC7637F9C}"/>
              </a:ext>
            </a:extLst>
          </p:cNvPr>
          <p:cNvSpPr txBox="1"/>
          <p:nvPr/>
        </p:nvSpPr>
        <p:spPr>
          <a:xfrm>
            <a:off x="831273" y="1357616"/>
            <a:ext cx="3362602" cy="5355312"/>
          </a:xfrm>
          <a:prstGeom prst="rect">
            <a:avLst/>
          </a:prstGeom>
          <a:noFill/>
        </p:spPr>
        <p:txBody>
          <a:bodyPr wrap="square" rtlCol="0">
            <a:spAutoFit/>
          </a:bodyPr>
          <a:lstStyle/>
          <a:p>
            <a:r>
              <a:rPr lang="en-IN" sz="1800" kern="100" dirty="0">
                <a:effectLst/>
                <a:latin typeface="Times New Roman" panose="02020603050405020304" pitchFamily="18" charset="0"/>
                <a:ea typeface="Calibri" panose="020F0502020204030204" pitchFamily="34" charset="0"/>
                <a:cs typeface="Mangal" panose="02040503050203030202" pitchFamily="18" charset="0"/>
              </a:rPr>
              <a:t>In this project, the primary objective is to predict displacement and damage evolution in materials under applied loads, using a Physics-Informed Neural Network (PINN). The Modelling Approach combines traditional fracture mechanics principles with the flexibility of machine learning to predict crack initiation, growth, and the resulting material degradation. PINNs are employed to incorporate physical laws directly into the learning process, ensuring that the predictions are both accurate and physically consistent.</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9" name="Picture 8">
            <a:extLst>
              <a:ext uri="{FF2B5EF4-FFF2-40B4-BE49-F238E27FC236}">
                <a16:creationId xmlns:a16="http://schemas.microsoft.com/office/drawing/2014/main" id="{A82C51F4-B099-6698-4EB2-BD15736EDC77}"/>
              </a:ext>
            </a:extLst>
          </p:cNvPr>
          <p:cNvPicPr>
            <a:picLocks noChangeAspect="1"/>
          </p:cNvPicPr>
          <p:nvPr/>
        </p:nvPicPr>
        <p:blipFill>
          <a:blip r:embed="rId2">
            <a:extLst>
              <a:ext uri="{28A0092B-C50C-407E-A947-70E740481C1C}">
                <a14:useLocalDpi xmlns:a14="http://schemas.microsoft.com/office/drawing/2010/main" val="0"/>
              </a:ext>
            </a:extLst>
          </a:blip>
          <a:srcRect l="20303" t="3823" r="15390" b="4310"/>
          <a:stretch/>
        </p:blipFill>
        <p:spPr>
          <a:xfrm>
            <a:off x="4699632" y="392959"/>
            <a:ext cx="6735597" cy="5412619"/>
          </a:xfrm>
          <a:prstGeom prst="rect">
            <a:avLst/>
          </a:prstGeom>
        </p:spPr>
      </p:pic>
      <p:sp>
        <p:nvSpPr>
          <p:cNvPr id="10" name="TextBox 9">
            <a:extLst>
              <a:ext uri="{FF2B5EF4-FFF2-40B4-BE49-F238E27FC236}">
                <a16:creationId xmlns:a16="http://schemas.microsoft.com/office/drawing/2014/main" id="{12DC00A8-A39B-2F6B-7010-DEC3A4266D6A}"/>
              </a:ext>
            </a:extLst>
          </p:cNvPr>
          <p:cNvSpPr txBox="1"/>
          <p:nvPr/>
        </p:nvSpPr>
        <p:spPr>
          <a:xfrm>
            <a:off x="6903917" y="5927859"/>
            <a:ext cx="2367956"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Fig. </a:t>
            </a:r>
            <a:r>
              <a:rPr lang="en-IN" sz="1200" dirty="0">
                <a:solidFill>
                  <a:srgbClr val="111111"/>
                </a:solidFill>
                <a:latin typeface="Times New Roman" panose="02020603050405020304" pitchFamily="18" charset="0"/>
                <a:cs typeface="Times New Roman" panose="02020603050405020304" pitchFamily="18" charset="0"/>
              </a:rPr>
              <a:t> Schematic Diagram of  PINN </a:t>
            </a:r>
            <a:endParaRPr lang="en-IN" sz="1200" b="0" i="0" dirty="0">
              <a:solidFill>
                <a:srgbClr val="11111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783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55490-FE01-E4B0-DC3F-EA9726932CB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717A06-44C7-CBD0-BE0E-3E8CB08B6BE5}"/>
              </a:ext>
            </a:extLst>
          </p:cNvPr>
          <p:cNvSpPr>
            <a:spLocks noGrp="1"/>
          </p:cNvSpPr>
          <p:nvPr>
            <p:ph type="sldNum" sz="quarter" idx="12"/>
          </p:nvPr>
        </p:nvSpPr>
        <p:spPr/>
        <p:txBody>
          <a:bodyPr/>
          <a:lstStyle/>
          <a:p>
            <a:fld id="{354048E3-9036-4E57-B95A-7E7FA1A19CF2}" type="slidenum">
              <a:rPr lang="en-IN" smtClean="0"/>
              <a:t>13</a:t>
            </a:fld>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6B0BB14-F029-0C13-1973-71585501CD82}"/>
                  </a:ext>
                </a:extLst>
              </p:cNvPr>
              <p:cNvSpPr txBox="1"/>
              <p:nvPr/>
            </p:nvSpPr>
            <p:spPr>
              <a:xfrm>
                <a:off x="405245" y="249382"/>
                <a:ext cx="11565082" cy="6440033"/>
              </a:xfrm>
              <a:prstGeom prst="rect">
                <a:avLst/>
              </a:prstGeom>
              <a:noFill/>
            </p:spPr>
            <p:txBody>
              <a:bodyPr wrap="square" rtlCol="0">
                <a:spAutoFit/>
              </a:bodyPr>
              <a:lstStyle/>
              <a:p>
                <a:r>
                  <a:rPr lang="en-US" dirty="0"/>
                  <a:t>The </a:t>
                </a:r>
                <a:r>
                  <a:rPr lang="en-IN" sz="1800" dirty="0">
                    <a:effectLst/>
                    <a:latin typeface="Times New Roman" panose="02020603050405020304" pitchFamily="18" charset="0"/>
                    <a:ea typeface="Calibri" panose="020F0502020204030204" pitchFamily="34" charset="0"/>
                  </a:rPr>
                  <a:t>The total energy functional is the central quantity being minimized. It captures both the elastic energy stored in the material and the fracture energy dissipated due to crack evolution.</a:t>
                </a:r>
              </a:p>
              <a:p>
                <a:pPr/>
                <a14:m>
                  <m:oMathPara xmlns:m="http://schemas.openxmlformats.org/officeDocument/2006/math">
                    <m:oMathParaPr>
                      <m:jc m:val="centerGroup"/>
                    </m:oMathParaPr>
                    <m:oMath xmlns:m="http://schemas.openxmlformats.org/officeDocument/2006/math">
                      <m:sSub>
                        <m:sSubPr>
                          <m:ctrlPr>
                            <a:rPr lang="en-IN"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𝐸</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𝑡𝑜𝑡𝑎𝑙</m:t>
                          </m:r>
                        </m:sub>
                      </m:sSub>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𝑢</m:t>
                          </m:r>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e>
                      </m:d>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 </m:t>
                      </m:r>
                      <m:nary>
                        <m:naryPr>
                          <m:limLoc m:val="subSup"/>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m:rPr>
                              <m:sty m:val="p"/>
                            </m:rPr>
                            <a:rPr lang="en-IN" sz="1800" kern="100">
                              <a:effectLst/>
                              <a:latin typeface="Cambria Math" panose="02040503050406030204" pitchFamily="18" charset="0"/>
                              <a:ea typeface="Calibri" panose="020F0502020204030204" pitchFamily="34" charset="0"/>
                              <a:cs typeface="Times New Roman" panose="02020603050405020304" pitchFamily="18" charset="0"/>
                            </a:rPr>
                            <m:t>Ω</m:t>
                          </m:r>
                        </m:sub>
                        <m:sup/>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𝑔</m:t>
                          </m:r>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e>
                          </m:d>
                        </m:e>
                      </m:nary>
                      <m:r>
                        <m:rPr>
                          <m:sty m:val="p"/>
                        </m:rPr>
                        <a:rPr lang="en-IN" sz="1800" kern="100">
                          <a:effectLst/>
                          <a:latin typeface="Cambria Math" panose="02040503050406030204" pitchFamily="18" charset="0"/>
                          <a:ea typeface="Calibri" panose="020F0502020204030204" pitchFamily="34" charset="0"/>
                          <a:cs typeface="Times New Roman" panose="02020603050405020304" pitchFamily="18" charset="0"/>
                        </a:rPr>
                        <m:t>Ψ</m:t>
                      </m:r>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𝜖</m:t>
                          </m:r>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𝑢</m:t>
                              </m:r>
                            </m:e>
                          </m:d>
                        </m:e>
                      </m:d>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𝑑</m:t>
                      </m:r>
                      <m:r>
                        <m:rPr>
                          <m:sty m:val="p"/>
                        </m:rPr>
                        <a:rPr lang="en-IN" sz="1800" kern="100">
                          <a:effectLst/>
                          <a:latin typeface="Cambria Math" panose="02040503050406030204" pitchFamily="18" charset="0"/>
                          <a:ea typeface="Calibri" panose="020F0502020204030204" pitchFamily="34" charset="0"/>
                          <a:cs typeface="Times New Roman" panose="02020603050405020304" pitchFamily="18" charset="0"/>
                        </a:rPr>
                        <m:t>Ω</m:t>
                      </m:r>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 </m:t>
                      </m:r>
                      <m:nary>
                        <m:naryPr>
                          <m:limLoc m:val="subSup"/>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m:rPr>
                              <m:sty m:val="p"/>
                            </m:rPr>
                            <a:rPr lang="en-IN" sz="1800" kern="100">
                              <a:effectLst/>
                              <a:latin typeface="Cambria Math" panose="02040503050406030204" pitchFamily="18" charset="0"/>
                              <a:ea typeface="Calibri" panose="020F0502020204030204" pitchFamily="34" charset="0"/>
                              <a:cs typeface="Times New Roman" panose="02020603050405020304" pitchFamily="18" charset="0"/>
                            </a:rPr>
                            <m:t>Ω</m:t>
                          </m:r>
                        </m:sub>
                        <m:sup/>
                        <m:e>
                          <m:f>
                            <m:f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𝐺</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𝑐</m:t>
                                  </m:r>
                                </m:sub>
                              </m:sSub>
                            </m:num>
                            <m:den>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𝐶</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𝑜</m:t>
                                  </m:r>
                                </m:sub>
                              </m:sSub>
                            </m:den>
                          </m:f>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𝛼</m:t>
                                  </m:r>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e>
                                  </m:d>
                                </m:num>
                                <m:den>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𝑐</m:t>
                                      </m:r>
                                    </m:sub>
                                  </m:sSub>
                                </m:den>
                              </m:f>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𝑐</m:t>
                                  </m:r>
                                </m:sub>
                              </m:sSub>
                              <m:sSup>
                                <m:sSup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IN" sz="1800" kern="10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e>
                                  </m:d>
                                </m:e>
                                <m:sup>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e>
                          </m:d>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𝑑</m:t>
                          </m:r>
                          <m:r>
                            <m:rPr>
                              <m:sty m:val="p"/>
                            </m:rPr>
                            <a:rPr lang="en-IN" sz="1800" kern="100">
                              <a:effectLst/>
                              <a:latin typeface="Cambria Math" panose="02040503050406030204" pitchFamily="18" charset="0"/>
                              <a:ea typeface="Calibri" panose="020F0502020204030204" pitchFamily="34" charset="0"/>
                              <a:cs typeface="Times New Roman" panose="02020603050405020304" pitchFamily="18" charset="0"/>
                            </a:rPr>
                            <m:t>Ω</m:t>
                          </m:r>
                        </m:e>
                      </m:nary>
                    </m:oMath>
                  </m:oMathPara>
                </a14:m>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buNone/>
                </a:pPr>
                <a:endParaRPr lang="en-IN" sz="1800" kern="100" dirty="0">
                  <a:effectLst/>
                  <a:latin typeface="Times New Roman" panose="02020603050405020304" pitchFamily="18" charset="0"/>
                  <a:ea typeface="Calibri" panose="020F0502020204030204" pitchFamily="34" charset="0"/>
                  <a:cs typeface="Mangal" panose="02040503050203030202" pitchFamily="18" charset="0"/>
                </a:endParaRPr>
              </a:p>
              <a:p>
                <a:pPr>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Where </a:t>
                </a:r>
                <a14:m>
                  <m:oMath xmlns:m="http://schemas.openxmlformats.org/officeDocument/2006/math">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𝑢</m:t>
                    </m:r>
                  </m:oMath>
                </a14:m>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is displacement field, </a:t>
                </a:r>
                <a14:m>
                  <m:oMath xmlns:m="http://schemas.openxmlformats.org/officeDocument/2006/math">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𝜙</m:t>
                    </m:r>
                  </m:oMath>
                </a14:m>
                <a:r>
                  <a:rPr lang="en-IN" sz="1800" kern="100" dirty="0">
                    <a:effectLst/>
                    <a:latin typeface="Calibri" panose="020F0502020204030204" pitchFamily="34" charset="0"/>
                    <a:ea typeface="Times New Roman" panose="02020603050405020304" pitchFamily="18" charset="0"/>
                    <a:cs typeface="Mangal" panose="02040503050203030202" pitchFamily="18" charset="0"/>
                  </a:rPr>
                  <a:t> Phase-field variable, </a:t>
                </a:r>
                <a14:m>
                  <m:oMath xmlns:m="http://schemas.openxmlformats.org/officeDocument/2006/math">
                    <m:r>
                      <a:rPr lang="en-IN" sz="1800" i="1" kern="100">
                        <a:effectLst/>
                        <a:latin typeface="Cambria Math" panose="02040503050406030204" pitchFamily="18" charset="0"/>
                        <a:ea typeface="Times New Roman" panose="02020603050405020304" pitchFamily="18" charset="0"/>
                        <a:cs typeface="Mangal" panose="02040503050203030202" pitchFamily="18" charset="0"/>
                      </a:rPr>
                      <m:t>𝜙</m:t>
                    </m:r>
                  </m:oMath>
                </a14:m>
                <a:r>
                  <a:rPr lang="en-IN" sz="1800" kern="100" dirty="0">
                    <a:effectLst/>
                    <a:latin typeface="Calibri" panose="020F0502020204030204" pitchFamily="34" charset="0"/>
                    <a:ea typeface="Times New Roman" panose="02020603050405020304" pitchFamily="18" charset="0"/>
                    <a:cs typeface="Mangal" panose="02040503050203030202" pitchFamily="18" charset="0"/>
                  </a:rPr>
                  <a:t>=0 (intact), </a:t>
                </a:r>
                <a14:m>
                  <m:oMath xmlns:m="http://schemas.openxmlformats.org/officeDocument/2006/math">
                    <m:r>
                      <a:rPr lang="en-IN" sz="1800" i="1" kern="100">
                        <a:effectLst/>
                        <a:latin typeface="Cambria Math" panose="02040503050406030204" pitchFamily="18" charset="0"/>
                        <a:ea typeface="Times New Roman" panose="02020603050405020304" pitchFamily="18" charset="0"/>
                        <a:cs typeface="Mangal" panose="02040503050203030202" pitchFamily="18" charset="0"/>
                      </a:rPr>
                      <m:t>𝜙</m:t>
                    </m:r>
                  </m:oMath>
                </a14:m>
                <a:r>
                  <a:rPr lang="en-IN" sz="1800" kern="100" dirty="0">
                    <a:effectLst/>
                    <a:latin typeface="Calibri" panose="020F0502020204030204" pitchFamily="34" charset="0"/>
                    <a:ea typeface="Times New Roman" panose="02020603050405020304" pitchFamily="18" charset="0"/>
                    <a:cs typeface="Mangal" panose="02040503050203030202" pitchFamily="18" charset="0"/>
                  </a:rPr>
                  <a:t>=1 (fully broken).</a:t>
                </a:r>
                <a14:m>
                  <m:oMath xmlns:m="http://schemas.openxmlformats.org/officeDocument/2006/math">
                    <m:r>
                      <a:rPr lang="en-IN" sz="1800" i="1" kern="100">
                        <a:effectLst/>
                        <a:latin typeface="Cambria Math" panose="02040503050406030204" pitchFamily="18" charset="0"/>
                        <a:ea typeface="Times New Roman" panose="02020603050405020304" pitchFamily="18" charset="0"/>
                        <a:cs typeface="Mangal" panose="02040503050203030202" pitchFamily="18" charset="0"/>
                      </a:rPr>
                      <m:t>𝜖</m:t>
                    </m:r>
                    <m:r>
                      <a:rPr lang="en-IN" sz="1800" i="1" kern="100">
                        <a:effectLst/>
                        <a:latin typeface="Cambria Math" panose="02040503050406030204" pitchFamily="18" charset="0"/>
                        <a:ea typeface="Times New Roman" panose="02020603050405020304" pitchFamily="18" charset="0"/>
                        <a:cs typeface="Mangal" panose="02040503050203030202" pitchFamily="18" charset="0"/>
                      </a:rPr>
                      <m:t>(</m:t>
                    </m:r>
                    <m:r>
                      <a:rPr lang="en-IN" sz="1800" i="1" kern="100">
                        <a:effectLst/>
                        <a:latin typeface="Cambria Math" panose="02040503050406030204" pitchFamily="18" charset="0"/>
                        <a:ea typeface="Times New Roman" panose="02020603050405020304" pitchFamily="18" charset="0"/>
                        <a:cs typeface="Mangal" panose="02040503050203030202" pitchFamily="18" charset="0"/>
                      </a:rPr>
                      <m:t>𝑢</m:t>
                    </m:r>
                    <m:r>
                      <a:rPr lang="en-IN" sz="1800" i="1" kern="100">
                        <a:effectLst/>
                        <a:latin typeface="Cambria Math" panose="02040503050406030204" pitchFamily="18" charset="0"/>
                        <a:ea typeface="Times New Roman" panose="02020603050405020304" pitchFamily="18" charset="0"/>
                        <a:cs typeface="Mangal" panose="02040503050203030202" pitchFamily="18" charset="0"/>
                      </a:rPr>
                      <m:t>)</m:t>
                    </m:r>
                  </m:oMath>
                </a14:m>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Linearized strain tensor. </a:t>
                </a:r>
                <a14:m>
                  <m:oMath xmlns:m="http://schemas.openxmlformats.org/officeDocument/2006/math">
                    <m:r>
                      <m:rPr>
                        <m:sty m:val="p"/>
                      </m:rPr>
                      <a:rPr lang="en-IN" sz="1800" kern="100">
                        <a:effectLst/>
                        <a:latin typeface="Cambria Math" panose="02040503050406030204" pitchFamily="18" charset="0"/>
                        <a:ea typeface="Times New Roman" panose="02020603050405020304" pitchFamily="18" charset="0"/>
                        <a:cs typeface="Times New Roman" panose="02020603050405020304" pitchFamily="18" charset="0"/>
                      </a:rPr>
                      <m:t>Ψ</m:t>
                    </m:r>
                    <m:d>
                      <m:d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𝜖</m:t>
                        </m:r>
                      </m:e>
                    </m:d>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𝜖</m:t>
                        </m:r>
                      </m:e>
                      <m: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sub>
                    </m:s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𝐶</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𝜖</m:t>
                    </m:r>
                  </m:oMath>
                </a14:m>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Strain energy density.</a:t>
                </a:r>
                <a14:m>
                  <m:oMath xmlns:m="http://schemas.openxmlformats.org/officeDocument/2006/math">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𝜙</m:t>
                        </m:r>
                      </m:e>
                    </m:d>
                  </m:oMath>
                </a14:m>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Degradation function </a:t>
                </a:r>
                <a14:m>
                  <m:oMath xmlns:m="http://schemas.openxmlformats.org/officeDocument/2006/math">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sub>
                    </m:sSub>
                  </m:oMath>
                </a14:m>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 Fracture toughness (critical energy release rate). </a:t>
                </a:r>
                <a14:m>
                  <m:oMath xmlns:m="http://schemas.openxmlformats.org/officeDocument/2006/math">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𝛼</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𝜙</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Crack density function. </a:t>
                </a:r>
                <a14:m>
                  <m:oMath xmlns:m="http://schemas.openxmlformats.org/officeDocument/2006/math">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sub>
                    </m:sSub>
                  </m:oMath>
                </a14:m>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Length scale parameter that controls the width of the diffused crack.</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buNone/>
                </a:pPr>
                <a:endParaRPr lang="en-IN" sz="1800" dirty="0">
                  <a:effectLst/>
                  <a:latin typeface="Times New Roman" panose="02020603050405020304" pitchFamily="18" charset="0"/>
                  <a:ea typeface="Calibri" panose="020F0502020204030204" pitchFamily="34" charset="0"/>
                </a:endParaRPr>
              </a:p>
              <a:p>
                <a:pPr>
                  <a:buNone/>
                </a:pPr>
                <a:r>
                  <a:rPr lang="en-IN" sz="1800" dirty="0">
                    <a:effectLst/>
                    <a:latin typeface="Times New Roman" panose="02020603050405020304" pitchFamily="18" charset="0"/>
                    <a:ea typeface="Calibri" panose="020F0502020204030204" pitchFamily="34" charset="0"/>
                  </a:rPr>
                  <a:t>The evolution of crack is characterized by the crack geometric function </a:t>
                </a:r>
                <a:endParaRPr lang="en-IN" dirty="0">
                  <a:latin typeface="Times New Roman" panose="02020603050405020304" pitchFamily="18" charset="0"/>
                  <a:ea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IN" sz="1800" i="1" kern="100" smtClean="0">
                          <a:effectLst/>
                          <a:latin typeface="Cambria Math" panose="02040503050406030204" pitchFamily="18" charset="0"/>
                          <a:ea typeface="Calibri" panose="020F0502020204030204" pitchFamily="34" charset="0"/>
                          <a:cs typeface="Times New Roman" panose="02020603050405020304" pitchFamily="18" charset="0"/>
                        </a:rPr>
                        <m:t>𝛼</m:t>
                      </m:r>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e>
                      </m:d>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e>
                        <m:sup>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2</m:t>
                          </m:r>
                        </m:sup>
                      </m:sSup>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8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1800" kern="100">
                          <a:effectLst/>
                          <a:latin typeface="Cambria Math" panose="02040503050406030204" pitchFamily="18" charset="0"/>
                          <a:ea typeface="Calibri" panose="020F0502020204030204" pitchFamily="34" charset="0"/>
                          <a:cs typeface="Times New Roman" panose="02020603050405020304" pitchFamily="18" charset="0"/>
                        </a:rPr>
                        <m:t>α</m:t>
                      </m:r>
                      <m:r>
                        <a:rPr lang="en-IN" sz="1800" kern="100">
                          <a:effectLst/>
                          <a:latin typeface="Cambria Math" panose="02040503050406030204" pitchFamily="18" charset="0"/>
                          <a:ea typeface="Calibri" panose="020F0502020204030204" pitchFamily="34" charset="0"/>
                          <a:cs typeface="Times New Roman" panose="02020603050405020304" pitchFamily="18" charset="0"/>
                        </a:rPr>
                        <m:t> ∈[0,1]</m:t>
                      </m:r>
                    </m:oMath>
                  </m:oMathPara>
                </a14:m>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buNone/>
                </a:pPr>
                <a:endParaRPr lang="en-IN" sz="1800" dirty="0">
                  <a:effectLst/>
                  <a:latin typeface="Times New Roman" panose="02020603050405020304" pitchFamily="18" charset="0"/>
                  <a:ea typeface="Times New Roman" panose="02020603050405020304" pitchFamily="18" charset="0"/>
                </a:endParaRPr>
              </a:p>
              <a:p>
                <a:pPr>
                  <a:buNone/>
                </a:pPr>
                <a:r>
                  <a:rPr lang="en-IN" sz="1800" dirty="0">
                    <a:effectLst/>
                    <a:latin typeface="Times New Roman" panose="02020603050405020304" pitchFamily="18" charset="0"/>
                    <a:ea typeface="Times New Roman" panose="02020603050405020304" pitchFamily="18" charset="0"/>
                  </a:rPr>
                  <a:t>The energy degradation function, </a:t>
                </a:r>
                <a14:m>
                  <m:oMath xmlns:m="http://schemas.openxmlformats.org/officeDocument/2006/math">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𝜙</m:t>
                        </m:r>
                      </m:e>
                    </m:d>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∈[0,1]</m:t>
                    </m:r>
                  </m:oMath>
                </a14:m>
                <a:r>
                  <a:rPr lang="en-IN" sz="1800" dirty="0">
                    <a:effectLst/>
                    <a:latin typeface="Times New Roman" panose="02020603050405020304" pitchFamily="18" charset="0"/>
                    <a:ea typeface="Times New Roman" panose="02020603050405020304" pitchFamily="18" charset="0"/>
                  </a:rPr>
                  <a:t>, has a direct effect on the elastic stiffness of the material , and satisfy the following properties</a:t>
                </a:r>
              </a:p>
              <a:p>
                <a:pPr>
                  <a:buNone/>
                </a:pPr>
                <a14:m>
                  <m:oMathPara xmlns:m="http://schemas.openxmlformats.org/officeDocument/2006/math">
                    <m:oMathParaPr>
                      <m:jc m:val="centerGroup"/>
                    </m:oMathParaPr>
                    <m:oMath xmlns:m="http://schemas.openxmlformats.org/officeDocument/2006/math">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𝑔</m:t>
                      </m:r>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𝜙</m:t>
                          </m:r>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a:effectLst/>
                              <a:latin typeface="Cambria Math" panose="02040503050406030204" pitchFamily="18" charset="0"/>
                              <a:cs typeface="Times New Roman" panose="02020603050405020304" pitchFamily="18" charset="0"/>
                            </a:rPr>
                          </m:ctrlPr>
                        </m:fPr>
                        <m:num>
                          <m:sSup>
                            <m:sSupPr>
                              <m:ctrlPr>
                                <a:rPr lang="en-IN" sz="1800" i="1">
                                  <a:effectLst/>
                                  <a:latin typeface="Cambria Math" panose="02040503050406030204" pitchFamily="18" charset="0"/>
                                  <a:cs typeface="Times New Roman" panose="02020603050405020304" pitchFamily="18" charset="0"/>
                                </a:rPr>
                              </m:ctrlPr>
                            </m:sSupPr>
                            <m:e>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r>
                                    <a:rPr lang="en-IN" sz="1800" i="1">
                                      <a:effectLst/>
                                      <a:latin typeface="Cambria Math" panose="02040503050406030204" pitchFamily="18" charset="0"/>
                                      <a:ea typeface="Calibri" panose="020F0502020204030204" pitchFamily="34" charset="0"/>
                                      <a:cs typeface="Times New Roman" panose="02020603050405020304" pitchFamily="18" charset="0"/>
                                    </a:rPr>
                                    <m:t>𝜙</m:t>
                                  </m:r>
                                </m:e>
                              </m:d>
                            </m:e>
                            <m:sup>
                              <m:r>
                                <a:rPr lang="en-IN" sz="1800" i="1">
                                  <a:effectLst/>
                                  <a:latin typeface="Cambria Math" panose="02040503050406030204" pitchFamily="18" charset="0"/>
                                  <a:ea typeface="Calibri" panose="020F0502020204030204" pitchFamily="34" charset="0"/>
                                  <a:cs typeface="Times New Roman" panose="02020603050405020304" pitchFamily="18" charset="0"/>
                                </a:rPr>
                                <m:t>𝑝</m:t>
                              </m:r>
                            </m:sup>
                          </m:sSup>
                        </m:num>
                        <m:den>
                          <m:sSup>
                            <m:sSupPr>
                              <m:ctrlPr>
                                <a:rPr lang="en-IN" sz="1800" i="1">
                                  <a:effectLst/>
                                  <a:latin typeface="Cambria Math" panose="02040503050406030204" pitchFamily="18" charset="0"/>
                                  <a:cs typeface="Times New Roman" panose="02020603050405020304" pitchFamily="18" charset="0"/>
                                </a:rPr>
                              </m:ctrlPr>
                            </m:sSupPr>
                            <m:e>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r>
                                    <a:rPr lang="en-IN" sz="1800" i="1">
                                      <a:effectLst/>
                                      <a:latin typeface="Cambria Math" panose="02040503050406030204" pitchFamily="18" charset="0"/>
                                      <a:ea typeface="Calibri" panose="020F0502020204030204" pitchFamily="34" charset="0"/>
                                      <a:cs typeface="Times New Roman" panose="02020603050405020304" pitchFamily="18" charset="0"/>
                                    </a:rPr>
                                    <m:t>𝜙</m:t>
                                  </m:r>
                                </m:e>
                              </m:d>
                            </m:e>
                            <m:sup>
                              <m:r>
                                <a:rPr lang="en-IN" sz="1800" i="1">
                                  <a:effectLst/>
                                  <a:latin typeface="Cambria Math" panose="02040503050406030204" pitchFamily="18" charset="0"/>
                                  <a:ea typeface="Calibri" panose="020F0502020204030204" pitchFamily="34" charset="0"/>
                                  <a:cs typeface="Times New Roman" panose="02020603050405020304" pitchFamily="18" charset="0"/>
                                </a:rPr>
                                <m:t>𝑝</m:t>
                              </m:r>
                            </m:sup>
                          </m:s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𝜙</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3</m:t>
                              </m:r>
                            </m:sub>
                          </m:sSub>
                          <m:sSup>
                            <m:sSupPr>
                              <m:ctrlPr>
                                <a:rPr lang="en-IN" sz="1800" i="1">
                                  <a:effectLst/>
                                  <a:latin typeface="Cambria Math" panose="02040503050406030204" pitchFamily="18" charset="0"/>
                                  <a:cs typeface="Times New Roman" panose="02020603050405020304" pitchFamily="18" charset="0"/>
                                </a:rPr>
                              </m:ctrlPr>
                            </m:s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𝜙</m:t>
                              </m:r>
                            </m:e>
                            <m:sup>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en>
                      </m:f>
                    </m:oMath>
                  </m:oMathPara>
                </a14:m>
                <a:endParaRPr lang="en-IN" dirty="0">
                  <a:latin typeface="Times New Roman" panose="02020603050405020304" pitchFamily="18" charset="0"/>
                </a:endParaRPr>
              </a:p>
              <a:p>
                <a:pPr algn="just">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Here for linear softening type , </a:t>
                </a:r>
                <a14:m>
                  <m:oMath xmlns:m="http://schemas.openxmlformats.org/officeDocument/2006/math">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𝑎</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1</m:t>
                        </m:r>
                      </m:sub>
                    </m:s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4</m:t>
                        </m:r>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𝐸</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𝑜</m:t>
                            </m:r>
                          </m:sub>
                        </m:sSub>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𝐺</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𝑐</m:t>
                            </m:r>
                          </m:sub>
                        </m:sSub>
                      </m:num>
                      <m:den>
                        <m:sSubSup>
                          <m:sSubSup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𝑓</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up>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2</m:t>
                            </m:r>
                          </m:sup>
                        </m:sSubSup>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𝑐</m:t>
                            </m:r>
                          </m:sub>
                        </m:sSub>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𝐶</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𝑜</m:t>
                            </m:r>
                          </m:sub>
                        </m:sSub>
                      </m:den>
                    </m:f>
                  </m:oMath>
                </a14:m>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 </a:t>
                </a:r>
                <a14:m>
                  <m:oMath xmlns:m="http://schemas.openxmlformats.org/officeDocument/2006/math">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=−0.5</m:t>
                    </m:r>
                  </m:oMath>
                </a14:m>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a:t>
                </a:r>
                <a14:m>
                  <m:oMath xmlns:m="http://schemas.openxmlformats.org/officeDocument/2006/math">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a:t>
                </a:r>
                <a14:m>
                  <m:oMath xmlns:m="http://schemas.openxmlformats.org/officeDocument/2006/math">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=2</m:t>
                    </m:r>
                  </m:oMath>
                </a14:m>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Given , </a:t>
                </a:r>
                <a14:m>
                  <m:oMath xmlns:m="http://schemas.openxmlformats.org/officeDocument/2006/math">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𝑜</m:t>
                        </m:r>
                      </m:sub>
                    </m:s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𝜋</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𝑌𝑜𝑢𝑛</m:t>
                        </m:r>
                        <m:sSup>
                          <m:sSup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𝑔</m:t>
                            </m:r>
                          </m:e>
                          <m:sup>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𝑠</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𝑚𝑜𝑑𝑢𝑙𝑢𝑠</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𝑜</m:t>
                        </m:r>
                      </m:sub>
                    </m:s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Sup>
                      <m:sSup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4</m:t>
                        </m:r>
                      </m:sup>
                    </m:sSup>
                    <m:f>
                      <m:f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num>
                      <m:den>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sSup>
                          <m:sSup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 10, </m:t>
                    </m:r>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𝑡𝑒𝑛𝑠𝑖𝑙𝑒</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𝑠𝑡𝑟𝑒𝑛𝑔𝑡h</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)=3 ,  </m:t>
                    </m:r>
                    <m:sSub>
                      <m:sSubPr>
                        <m:ctrlP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en-IN" sz="1800" i="1" kern="100">
                        <a:effectLst/>
                        <a:latin typeface="Cambria Math" panose="02040503050406030204" pitchFamily="18" charset="0"/>
                        <a:ea typeface="Times New Roman" panose="02020603050405020304" pitchFamily="18" charset="0"/>
                        <a:cs typeface="Times New Roman" panose="02020603050405020304" pitchFamily="18" charset="0"/>
                      </a:rPr>
                      <m:t>=0.008</m:t>
                    </m:r>
                  </m:oMath>
                </a14:m>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buNone/>
                </a:pPr>
                <a:endParaRPr lang="en-IN" dirty="0"/>
              </a:p>
            </p:txBody>
          </p:sp>
        </mc:Choice>
        <mc:Fallback xmlns="">
          <p:sp>
            <p:nvSpPr>
              <p:cNvPr id="10" name="TextBox 9">
                <a:extLst>
                  <a:ext uri="{FF2B5EF4-FFF2-40B4-BE49-F238E27FC236}">
                    <a16:creationId xmlns:a16="http://schemas.microsoft.com/office/drawing/2014/main" id="{A6B0BB14-F029-0C13-1973-71585501CD82}"/>
                  </a:ext>
                </a:extLst>
              </p:cNvPr>
              <p:cNvSpPr txBox="1">
                <a:spLocks noRot="1" noChangeAspect="1" noMove="1" noResize="1" noEditPoints="1" noAdjustHandles="1" noChangeArrowheads="1" noChangeShapeType="1" noTextEdit="1"/>
              </p:cNvSpPr>
              <p:nvPr/>
            </p:nvSpPr>
            <p:spPr>
              <a:xfrm>
                <a:off x="405245" y="249382"/>
                <a:ext cx="11565082" cy="6440033"/>
              </a:xfrm>
              <a:prstGeom prst="rect">
                <a:avLst/>
              </a:prstGeom>
              <a:blipFill>
                <a:blip r:embed="rId2"/>
                <a:stretch>
                  <a:fillRect l="-421" t="-663"/>
                </a:stretch>
              </a:blipFill>
            </p:spPr>
            <p:txBody>
              <a:bodyPr/>
              <a:lstStyle/>
              <a:p>
                <a:r>
                  <a:rPr lang="en-IN">
                    <a:noFill/>
                  </a:rPr>
                  <a:t> </a:t>
                </a:r>
              </a:p>
            </p:txBody>
          </p:sp>
        </mc:Fallback>
      </mc:AlternateContent>
    </p:spTree>
    <p:extLst>
      <p:ext uri="{BB962C8B-B14F-4D97-AF65-F5344CB8AC3E}">
        <p14:creationId xmlns:p14="http://schemas.microsoft.com/office/powerpoint/2010/main" val="1745427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ED83A-1D12-E9E2-371E-2A8E6BDD1ED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2AA92D-667A-CFBF-37B1-F313C52E19CD}"/>
              </a:ext>
            </a:extLst>
          </p:cNvPr>
          <p:cNvSpPr>
            <a:spLocks noGrp="1"/>
          </p:cNvSpPr>
          <p:nvPr>
            <p:ph type="sldNum" sz="quarter" idx="12"/>
          </p:nvPr>
        </p:nvSpPr>
        <p:spPr/>
        <p:txBody>
          <a:bodyPr/>
          <a:lstStyle/>
          <a:p>
            <a:fld id="{354048E3-9036-4E57-B95A-7E7FA1A19CF2}" type="slidenum">
              <a:rPr lang="en-IN" smtClean="0"/>
              <a:t>14</a:t>
            </a:fld>
            <a:endParaRPr lang="en-I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A958B9-D6F4-ED39-A81D-479653C4C5F9}"/>
                  </a:ext>
                </a:extLst>
              </p:cNvPr>
              <p:cNvSpPr txBox="1"/>
              <p:nvPr/>
            </p:nvSpPr>
            <p:spPr>
              <a:xfrm>
                <a:off x="914400" y="306600"/>
                <a:ext cx="11315700" cy="2836097"/>
              </a:xfrm>
              <a:prstGeom prst="rect">
                <a:avLst/>
              </a:prstGeom>
              <a:noFill/>
            </p:spPr>
            <p:txBody>
              <a:bodyPr wrap="square" rtlCol="0">
                <a:spAutoFit/>
              </a:bodyPr>
              <a:lstStyle/>
              <a:p>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Residual equation with respect to displacement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14:m>
                  <m:oMathPara xmlns:m="http://schemas.openxmlformats.org/officeDocument/2006/math">
                    <m:oMathParaPr>
                      <m:jc m:val="centerGroup"/>
                    </m:oMathParaPr>
                    <m:oMath xmlns:m="http://schemas.openxmlformats.org/officeDocument/2006/math">
                      <m:sSub>
                        <m:sSubPr>
                          <m:ctrlPr>
                            <a:rPr lang="en-IN"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𝑢</m:t>
                          </m:r>
                        </m:sub>
                      </m:sSub>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𝑥</m:t>
                          </m:r>
                        </m:e>
                      </m:d>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800" kern="10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𝑔</m:t>
                      </m:r>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e>
                      </m:d>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where σ is the Cauchy stress tensor.</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buNone/>
                </a:pPr>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kern="100" dirty="0">
                    <a:effectLst/>
                    <a:latin typeface="Times New Roman" panose="02020603050405020304" pitchFamily="18" charset="0"/>
                    <a:ea typeface="Times New Roman" panose="02020603050405020304" pitchFamily="18" charset="0"/>
                    <a:cs typeface="Mangal" panose="02040503050203030202" pitchFamily="18" charset="0"/>
                  </a:rPr>
                  <a:t>Phase-field residual equation –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14:m>
                  <m:oMathPara xmlns:m="http://schemas.openxmlformats.org/officeDocument/2006/math">
                    <m:oMathParaPr>
                      <m:jc m:val="centerGroup"/>
                    </m:oMathParaPr>
                    <m:oMath xmlns:m="http://schemas.openxmlformats.org/officeDocument/2006/math">
                      <m:sSub>
                        <m:sSubPr>
                          <m:ctrlPr>
                            <a:rPr lang="en-IN"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sub>
                      </m:sSub>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𝑥</m:t>
                          </m:r>
                        </m:e>
                      </m:d>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𝑔</m:t>
                          </m:r>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e>
                          </m:d>
                        </m:e>
                      </m:acc>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𝜑</m:t>
                      </m:r>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𝜖</m:t>
                          </m:r>
                        </m:e>
                      </m:d>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𝐺</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𝑐</m:t>
                              </m:r>
                            </m:sub>
                          </m:sSub>
                        </m:num>
                        <m:den>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𝐶</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𝑜</m:t>
                              </m:r>
                            </m:sub>
                          </m:sSub>
                        </m:den>
                      </m:f>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acc>
                                <m:accPr>
                                  <m:chr m:val="́"/>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𝛼</m:t>
                                  </m:r>
                                  <m:d>
                                    <m:d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e>
                                  </m:d>
                                </m:e>
                              </m:acc>
                            </m:num>
                            <m:den>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𝑐</m:t>
                                  </m:r>
                                </m:sub>
                              </m:sSub>
                            </m:den>
                          </m:f>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en-IN"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𝑐</m:t>
                              </m:r>
                            </m:sub>
                          </m:sSub>
                          <m:r>
                            <m:rPr>
                              <m:sty m:val="p"/>
                            </m:rPr>
                            <a:rPr lang="en-IN" sz="1800" kern="10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100">
                              <a:effectLst/>
                              <a:latin typeface="Cambria Math" panose="02040503050406030204" pitchFamily="18" charset="0"/>
                              <a:ea typeface="Calibri" panose="020F0502020204030204" pitchFamily="34" charset="0"/>
                              <a:cs typeface="Times New Roman" panose="02020603050405020304" pitchFamily="18" charset="0"/>
                            </a:rPr>
                            <m:t>𝜙</m:t>
                          </m:r>
                        </m:e>
                      </m:d>
                    </m:oMath>
                  </m:oMathPara>
                </a14:m>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mc:Choice>
        <mc:Fallback xmlns="">
          <p:sp>
            <p:nvSpPr>
              <p:cNvPr id="3" name="TextBox 2">
                <a:extLst>
                  <a:ext uri="{FF2B5EF4-FFF2-40B4-BE49-F238E27FC236}">
                    <a16:creationId xmlns:a16="http://schemas.microsoft.com/office/drawing/2014/main" id="{F4A958B9-D6F4-ED39-A81D-479653C4C5F9}"/>
                  </a:ext>
                </a:extLst>
              </p:cNvPr>
              <p:cNvSpPr txBox="1">
                <a:spLocks noRot="1" noChangeAspect="1" noMove="1" noResize="1" noEditPoints="1" noAdjustHandles="1" noChangeArrowheads="1" noChangeShapeType="1" noTextEdit="1"/>
              </p:cNvSpPr>
              <p:nvPr/>
            </p:nvSpPr>
            <p:spPr>
              <a:xfrm>
                <a:off x="914400" y="306600"/>
                <a:ext cx="11315700" cy="2836097"/>
              </a:xfrm>
              <a:prstGeom prst="rect">
                <a:avLst/>
              </a:prstGeom>
              <a:blipFill>
                <a:blip r:embed="rId2"/>
                <a:stretch>
                  <a:fillRect l="-431" t="-1288"/>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1899B196-D5E2-1F8D-4408-62CBF190BD0B}"/>
              </a:ext>
            </a:extLst>
          </p:cNvPr>
          <p:cNvSpPr txBox="1"/>
          <p:nvPr/>
        </p:nvSpPr>
        <p:spPr>
          <a:xfrm>
            <a:off x="914400" y="3212986"/>
            <a:ext cx="311727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4.1.2 PINNS</a:t>
            </a:r>
            <a:endParaRPr lang="en-IN" sz="2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9F176FD-4511-8B2F-405C-9961E3EA4678}"/>
              </a:ext>
            </a:extLst>
          </p:cNvPr>
          <p:cNvSpPr txBox="1"/>
          <p:nvPr/>
        </p:nvSpPr>
        <p:spPr>
          <a:xfrm>
            <a:off x="914400" y="3782291"/>
            <a:ext cx="9923318"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PINNs integrate machine learning with physical laws to solve partial differential equations (PDEs), especially for complex problems like fracture mechanics. By incorporating governing physical equations directly into the loss function, PINNs ensure that predictions align with the physical behavior of the system.</a:t>
            </a:r>
          </a:p>
          <a:p>
            <a:pPr>
              <a:buNone/>
            </a:pPr>
            <a:r>
              <a:rPr lang="en-US" dirty="0">
                <a:latin typeface="Times New Roman" panose="02020603050405020304" pitchFamily="18" charset="0"/>
                <a:cs typeface="Times New Roman" panose="02020603050405020304" pitchFamily="18" charset="0"/>
              </a:rPr>
              <a:t>Key Features: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Residual Loss: Ensures the solution satisfies governing PDEs for displacement and damage evolution.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Boundary Loss: Enforces boundary conditions (e.g., displacement, force).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Energy Loss: Ensures consistency with energy principles governing material behavior.</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6862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0868B-E295-6E0A-7465-6FB6406854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1C833D-1CD7-BE3C-DF61-F58D97E1A8A3}"/>
              </a:ext>
            </a:extLst>
          </p:cNvPr>
          <p:cNvSpPr>
            <a:spLocks noGrp="1"/>
          </p:cNvSpPr>
          <p:nvPr>
            <p:ph type="sldNum" sz="quarter" idx="12"/>
          </p:nvPr>
        </p:nvSpPr>
        <p:spPr/>
        <p:txBody>
          <a:bodyPr/>
          <a:lstStyle/>
          <a:p>
            <a:fld id="{354048E3-9036-4E57-B95A-7E7FA1A19CF2}" type="slidenum">
              <a:rPr lang="en-IN" smtClean="0"/>
              <a:t>15</a:t>
            </a:fld>
            <a:endParaRPr lang="en-IN"/>
          </a:p>
        </p:txBody>
      </p:sp>
      <p:sp>
        <p:nvSpPr>
          <p:cNvPr id="3" name="TextBox 2">
            <a:extLst>
              <a:ext uri="{FF2B5EF4-FFF2-40B4-BE49-F238E27FC236}">
                <a16:creationId xmlns:a16="http://schemas.microsoft.com/office/drawing/2014/main" id="{2857AAF3-3CD4-A9A3-D3B5-BACC0B474D08}"/>
              </a:ext>
            </a:extLst>
          </p:cNvPr>
          <p:cNvSpPr txBox="1"/>
          <p:nvPr/>
        </p:nvSpPr>
        <p:spPr>
          <a:xfrm>
            <a:off x="820882" y="394007"/>
            <a:ext cx="11097491" cy="2308324"/>
          </a:xfrm>
          <a:prstGeom prst="rect">
            <a:avLst/>
          </a:prstGeom>
          <a:noFill/>
        </p:spPr>
        <p:txBody>
          <a:bodyPr wrap="square" rtlCol="0">
            <a:spAutoFit/>
          </a:bodyPr>
          <a:lstStyle/>
          <a:p>
            <a:pPr>
              <a:buNone/>
            </a:pPr>
            <a:r>
              <a:rPr lang="en-US" dirty="0">
                <a:latin typeface="Times New Roman" panose="02020603050405020304" pitchFamily="18" charset="0"/>
                <a:cs typeface="Times New Roman" panose="02020603050405020304" pitchFamily="18" charset="0"/>
              </a:rPr>
              <a:t>Advantages: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Mesh-free: Eliminates the need for explicit meshing.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Computational Efficiency: More efficient than FEM and FDM, especially for complex geometries and crack paths.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Versatility: Handles intricate crack propagation and material heterogeneity.</a:t>
            </a:r>
          </a:p>
          <a:p>
            <a:r>
              <a:rPr lang="en-US" dirty="0">
                <a:latin typeface="Times New Roman" panose="02020603050405020304" pitchFamily="18" charset="0"/>
                <a:cs typeface="Times New Roman" panose="02020603050405020304" pitchFamily="18" charset="0"/>
              </a:rPr>
              <a:t>By minimizing the combined loss function, the model predicts displacement and damage evolution while adhering to fracture mechanics principles.</a:t>
            </a: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1666878-8685-3231-9208-A459574CD696}"/>
              </a:ext>
            </a:extLst>
          </p:cNvPr>
          <p:cNvSpPr txBox="1"/>
          <p:nvPr/>
        </p:nvSpPr>
        <p:spPr>
          <a:xfrm>
            <a:off x="820882" y="2581026"/>
            <a:ext cx="620337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4.2. Data Collection and Preprocessing</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A0FB64-ED1B-2051-FB1D-4F5A66757DD3}"/>
              </a:ext>
            </a:extLst>
          </p:cNvPr>
          <p:cNvSpPr txBox="1"/>
          <p:nvPr/>
        </p:nvSpPr>
        <p:spPr>
          <a:xfrm>
            <a:off x="820882" y="3086100"/>
            <a:ext cx="10972800" cy="2031325"/>
          </a:xfrm>
          <a:prstGeom prst="rect">
            <a:avLst/>
          </a:prstGeom>
          <a:noFill/>
        </p:spPr>
        <p:txBody>
          <a:bodyPr wrap="square" rtlCol="0">
            <a:spAutoFit/>
          </a:bodyPr>
          <a:lstStyle/>
          <a:p>
            <a:pPr>
              <a:buNone/>
            </a:pPr>
            <a:r>
              <a:rPr lang="en-US" dirty="0">
                <a:latin typeface="Times New Roman" panose="02020603050405020304" pitchFamily="18" charset="0"/>
                <a:cs typeface="Times New Roman" panose="02020603050405020304" pitchFamily="18" charset="0"/>
              </a:rPr>
              <a:t>The dataset was obtained from an FEM-based numerical simulation of an axial bar under load. The input features included the applied force at the last node, X and Y coordinates of the nodes. The target variables were the displacements and damage on the input nodes.</a:t>
            </a:r>
          </a:p>
          <a:p>
            <a:pPr>
              <a:buNone/>
            </a:pPr>
            <a:r>
              <a:rPr lang="en-US" dirty="0">
                <a:latin typeface="Times New Roman" panose="02020603050405020304" pitchFamily="18" charset="0"/>
                <a:cs typeface="Times New Roman" panose="02020603050405020304" pitchFamily="18" charset="0"/>
              </a:rPr>
              <a:t>Preprocessing Steps:</a:t>
            </a:r>
          </a:p>
          <a:p>
            <a:r>
              <a:rPr lang="en-US" b="1" dirty="0">
                <a:latin typeface="Times New Roman" panose="02020603050405020304" pitchFamily="18" charset="0"/>
                <a:cs typeface="Times New Roman" panose="02020603050405020304" pitchFamily="18" charset="0"/>
              </a:rPr>
              <a:t>Feature Scaling</a:t>
            </a:r>
            <a:r>
              <a:rPr lang="en-US"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Applied </a:t>
            </a:r>
            <a:r>
              <a:rPr lang="en-US" dirty="0" err="1">
                <a:latin typeface="Times New Roman" panose="02020603050405020304" pitchFamily="18" charset="0"/>
                <a:cs typeface="Times New Roman" panose="02020603050405020304" pitchFamily="18" charset="0"/>
              </a:rPr>
              <a:t>MinMaxScaler</a:t>
            </a:r>
            <a:r>
              <a:rPr lang="en-US" dirty="0">
                <a:latin typeface="Times New Roman" panose="02020603050405020304" pitchFamily="18" charset="0"/>
                <a:cs typeface="Times New Roman" panose="02020603050405020304" pitchFamily="18" charset="0"/>
              </a:rPr>
              <a:t> to X and Y coordinates, load, Displacement to scale values between [0, 1].</a:t>
            </a: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Prevented model bias towards larger features, ensuring equal importance across all features.</a:t>
            </a:r>
          </a:p>
        </p:txBody>
      </p:sp>
    </p:spTree>
    <p:extLst>
      <p:ext uri="{BB962C8B-B14F-4D97-AF65-F5344CB8AC3E}">
        <p14:creationId xmlns:p14="http://schemas.microsoft.com/office/powerpoint/2010/main" val="1318166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C9F2C-EA8D-453F-F039-E9286617EF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17AAD0-4C5A-29A1-B41B-25078EAFD8B2}"/>
              </a:ext>
            </a:extLst>
          </p:cNvPr>
          <p:cNvSpPr>
            <a:spLocks noGrp="1"/>
          </p:cNvSpPr>
          <p:nvPr>
            <p:ph type="sldNum" sz="quarter" idx="12"/>
          </p:nvPr>
        </p:nvSpPr>
        <p:spPr/>
        <p:txBody>
          <a:bodyPr/>
          <a:lstStyle/>
          <a:p>
            <a:fld id="{354048E3-9036-4E57-B95A-7E7FA1A19CF2}" type="slidenum">
              <a:rPr lang="en-IN" smtClean="0"/>
              <a:t>16</a:t>
            </a:fld>
            <a:endParaRPr lang="en-IN"/>
          </a:p>
        </p:txBody>
      </p:sp>
      <p:sp>
        <p:nvSpPr>
          <p:cNvPr id="3" name="TextBox 2">
            <a:extLst>
              <a:ext uri="{FF2B5EF4-FFF2-40B4-BE49-F238E27FC236}">
                <a16:creationId xmlns:a16="http://schemas.microsoft.com/office/drawing/2014/main" id="{531C81A8-8787-465D-6F87-EF4F1576C565}"/>
              </a:ext>
            </a:extLst>
          </p:cNvPr>
          <p:cNvSpPr txBox="1"/>
          <p:nvPr/>
        </p:nvSpPr>
        <p:spPr>
          <a:xfrm>
            <a:off x="855406" y="304130"/>
            <a:ext cx="11159836" cy="230832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Train-Test Split:</a:t>
            </a: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80-20 split: 80% for training, 20% for validation.</a:t>
            </a: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Ensured the model generalizes well and doesn't overfit to the training data.</a:t>
            </a:r>
          </a:p>
          <a:p>
            <a:r>
              <a:rPr lang="en-US" b="1" dirty="0">
                <a:latin typeface="Times New Roman" panose="02020603050405020304" pitchFamily="18" charset="0"/>
                <a:cs typeface="Times New Roman" panose="02020603050405020304" pitchFamily="18" charset="0"/>
              </a:rPr>
              <a:t>Shuffling and Batching:</a:t>
            </a: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Shuffling to randomize data and prevent model overfitting.</a:t>
            </a: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Batch size of 128.</a:t>
            </a:r>
          </a:p>
          <a:p>
            <a:r>
              <a:rPr lang="en-US" b="1" dirty="0">
                <a:latin typeface="Times New Roman" panose="02020603050405020304" pitchFamily="18" charset="0"/>
                <a:cs typeface="Times New Roman" panose="02020603050405020304" pitchFamily="18" charset="0"/>
              </a:rPr>
              <a:t>Tensor Conversion:</a:t>
            </a: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Converted data into TensorFlow tensors for seamless training with TensorFlow’s architecture.</a:t>
            </a:r>
          </a:p>
        </p:txBody>
      </p:sp>
      <p:sp>
        <p:nvSpPr>
          <p:cNvPr id="4" name="TextBox 3">
            <a:extLst>
              <a:ext uri="{FF2B5EF4-FFF2-40B4-BE49-F238E27FC236}">
                <a16:creationId xmlns:a16="http://schemas.microsoft.com/office/drawing/2014/main" id="{3EDDABFE-27C7-ACF2-6E5D-C82C84A8FECC}"/>
              </a:ext>
            </a:extLst>
          </p:cNvPr>
          <p:cNvSpPr txBox="1"/>
          <p:nvPr/>
        </p:nvSpPr>
        <p:spPr>
          <a:xfrm>
            <a:off x="777768" y="2967335"/>
            <a:ext cx="431636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4.3. Neural Network Architecture</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0DAEEF1-45F1-86C5-F4EA-A5EFFC02DEAC}"/>
              </a:ext>
            </a:extLst>
          </p:cNvPr>
          <p:cNvSpPr txBox="1"/>
          <p:nvPr/>
        </p:nvSpPr>
        <p:spPr>
          <a:xfrm>
            <a:off x="777768" y="3645559"/>
            <a:ext cx="10373033"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Neural Network (NN) was designed to model the complex relationship between applied load and resulting displacements at various nodes.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7427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A0858-E62A-34F7-485C-E91EEDBF61A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7762D9-8D47-05A3-574C-7DFEACCE7387}"/>
              </a:ext>
            </a:extLst>
          </p:cNvPr>
          <p:cNvSpPr>
            <a:spLocks noGrp="1"/>
          </p:cNvSpPr>
          <p:nvPr>
            <p:ph type="sldNum" sz="quarter" idx="12"/>
          </p:nvPr>
        </p:nvSpPr>
        <p:spPr/>
        <p:txBody>
          <a:bodyPr/>
          <a:lstStyle/>
          <a:p>
            <a:fld id="{354048E3-9036-4E57-B95A-7E7FA1A19CF2}" type="slidenum">
              <a:rPr lang="en-IN" smtClean="0"/>
              <a:t>17</a:t>
            </a:fld>
            <a:endParaRPr lang="en-IN"/>
          </a:p>
        </p:txBody>
      </p:sp>
      <p:sp>
        <p:nvSpPr>
          <p:cNvPr id="3" name="TextBox 2">
            <a:extLst>
              <a:ext uri="{FF2B5EF4-FFF2-40B4-BE49-F238E27FC236}">
                <a16:creationId xmlns:a16="http://schemas.microsoft.com/office/drawing/2014/main" id="{DE1180EF-82A1-5E72-7C91-F9E42EEE09E2}"/>
              </a:ext>
            </a:extLst>
          </p:cNvPr>
          <p:cNvSpPr txBox="1"/>
          <p:nvPr/>
        </p:nvSpPr>
        <p:spPr>
          <a:xfrm>
            <a:off x="422787" y="117693"/>
            <a:ext cx="11572567" cy="5632311"/>
          </a:xfrm>
          <a:prstGeom prst="rect">
            <a:avLst/>
          </a:prstGeom>
          <a:noFill/>
        </p:spPr>
        <p:txBody>
          <a:bodyPr wrap="square" rtlCol="0">
            <a:spAutoFit/>
          </a:bodyPr>
          <a:lstStyle/>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Model Structure: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Input Layer: Receives the applied load at the last node, and the X and Y coordinates of the point where displacement and damage are predicted.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Hidden Layers: Six fully connected layers with tanh activation functions, with decreasing numbers of neurons (2048, 1024, 512, 256, 128, and 64).</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Output Layer: Two neurons, one for displacement prediction and one for damage prediction.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Model Training: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Optimizer: Initially trained with Adam (learning rate = 0.0001), followed by L-BFGS for fine-tuning the model weights.</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None/>
            </a:pPr>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Loss:</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Total Loss = Physics-Loss + Data-Loss + B.C-Loss</a:t>
            </a:r>
          </a:p>
          <a:p>
            <a:pPr lvl="1"/>
            <a:endParaRPr lang="en-US" dirty="0">
              <a:latin typeface="Times New Roman" panose="02020603050405020304" pitchFamily="18" charset="0"/>
              <a:cs typeface="Times New Roman" panose="02020603050405020304" pitchFamily="18" charset="0"/>
            </a:endParaRPr>
          </a:p>
          <a:p>
            <a:pPr>
              <a:buNone/>
            </a:pPr>
            <a:r>
              <a:rPr lang="en-US" dirty="0">
                <a:latin typeface="Times New Roman" panose="02020603050405020304" pitchFamily="18" charset="0"/>
                <a:cs typeface="Times New Roman" panose="02020603050405020304" pitchFamily="18" charset="0"/>
              </a:rPr>
              <a:t>4. </a:t>
            </a:r>
            <a:r>
              <a:rPr lang="en-US" b="1" dirty="0">
                <a:latin typeface="Times New Roman" panose="02020603050405020304" pitchFamily="18" charset="0"/>
                <a:cs typeface="Times New Roman" panose="02020603050405020304" pitchFamily="18" charset="0"/>
              </a:rPr>
              <a:t>Model Evaluation: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Metrics: Evaluates using R² score and Mean Squared Error (MSE) to measure prediction accuracy during training.</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None/>
            </a:pPr>
            <a:r>
              <a:rPr lang="en-US" dirty="0">
                <a:latin typeface="Times New Roman" panose="02020603050405020304" pitchFamily="18" charset="0"/>
                <a:cs typeface="Times New Roman" panose="02020603050405020304" pitchFamily="18" charset="0"/>
              </a:rPr>
              <a:t>5. </a:t>
            </a:r>
            <a:r>
              <a:rPr lang="en-US" b="1" dirty="0">
                <a:latin typeface="Times New Roman" panose="02020603050405020304" pitchFamily="18" charset="0"/>
                <a:cs typeface="Times New Roman" panose="02020603050405020304" pitchFamily="18" charset="0"/>
              </a:rPr>
              <a:t>Training Process: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Batch Gradient Descent with backpropagation and Physics-Informed Loss over 50 epochs, followed by weight refinement using L-BFGS.</a:t>
            </a:r>
          </a:p>
        </p:txBody>
      </p:sp>
    </p:spTree>
    <p:extLst>
      <p:ext uri="{BB962C8B-B14F-4D97-AF65-F5344CB8AC3E}">
        <p14:creationId xmlns:p14="http://schemas.microsoft.com/office/powerpoint/2010/main" val="2019192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5F21-00FA-8378-36AA-203BE0BA8415}"/>
              </a:ext>
            </a:extLst>
          </p:cNvPr>
          <p:cNvSpPr>
            <a:spLocks noGrp="1"/>
          </p:cNvSpPr>
          <p:nvPr>
            <p:ph type="title"/>
          </p:nvPr>
        </p:nvSpPr>
        <p:spPr>
          <a:xfrm>
            <a:off x="4479264" y="0"/>
            <a:ext cx="2289689" cy="1325563"/>
          </a:xfrm>
        </p:spPr>
        <p:txBody>
          <a:bodyPr>
            <a:normAutofit/>
          </a:bodyPr>
          <a:lstStyle/>
          <a:p>
            <a:r>
              <a:rPr lang="en-US" sz="4000" u="sng" dirty="0">
                <a:latin typeface="Times New Roman" panose="02020603050405020304" pitchFamily="18" charset="0"/>
                <a:cs typeface="Times New Roman" panose="02020603050405020304" pitchFamily="18" charset="0"/>
              </a:rPr>
              <a:t>5.Results</a:t>
            </a:r>
            <a:endParaRPr lang="en-IN" sz="40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64D94C-DEB9-092A-CC8B-B6AC7D9A48BD}"/>
              </a:ext>
            </a:extLst>
          </p:cNvPr>
          <p:cNvSpPr>
            <a:spLocks noGrp="1"/>
          </p:cNvSpPr>
          <p:nvPr>
            <p:ph idx="1"/>
          </p:nvPr>
        </p:nvSpPr>
        <p:spPr>
          <a:xfrm>
            <a:off x="967565" y="1026217"/>
            <a:ext cx="9865442" cy="1820018"/>
          </a:xfrm>
        </p:spPr>
        <p:txBody>
          <a:bodyPr>
            <a:normAutofit/>
          </a:bodyPr>
          <a:lstStyle/>
          <a:p>
            <a:pPr marL="0" indent="0">
              <a:buNone/>
            </a:pPr>
            <a:r>
              <a:rPr lang="en-IN" sz="1800" dirty="0">
                <a:effectLst/>
                <a:latin typeface="Times New Roman" panose="02020603050405020304" pitchFamily="18" charset="0"/>
                <a:ea typeface="Calibri" panose="020F0502020204030204" pitchFamily="34" charset="0"/>
              </a:rPr>
              <a:t>The model was trained for 50 epochs with a batch size of 128. The performance was assessed using</a:t>
            </a:r>
          </a:p>
          <a:p>
            <a:pPr marL="342900" lvl="0" indent="-342900" algn="just">
              <a:lnSpc>
                <a:spcPct val="115000"/>
              </a:lnSpc>
              <a:spcAft>
                <a:spcPts val="800"/>
              </a:spcAft>
              <a:buSzPts val="1200"/>
              <a:buFont typeface="+mj-lt"/>
              <a:buAutoNum type="alphaLcParenR"/>
              <a:tabLst>
                <a:tab pos="228600" algn="l"/>
              </a:tabLst>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Loss and Validation Loss: The loss function values were monitored over training epochs to evaluate convergence.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spcAft>
                <a:spcPts val="800"/>
              </a:spcAft>
              <a:buSzPts val="1200"/>
              <a:buFont typeface="+mj-lt"/>
              <a:buAutoNum type="alphaLcParenR"/>
              <a:tabLst>
                <a:tab pos="228600" algn="l"/>
              </a:tabLst>
            </a:pPr>
            <a:r>
              <a:rPr lang="en-IN" sz="1800" kern="100" dirty="0">
                <a:latin typeface="Times New Roman" panose="02020603050405020304" pitchFamily="18" charset="0"/>
                <a:ea typeface="Calibri" panose="020F0502020204030204" pitchFamily="34" charset="0"/>
                <a:cs typeface="Mangal" panose="02040503050203030202" pitchFamily="18" charset="0"/>
              </a:rPr>
              <a:t>R2- Score</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Used to assess prediction accuracy.</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sz="1800" dirty="0">
              <a:effectLst/>
              <a:latin typeface="Times New Roman" panose="02020603050405020304" pitchFamily="18" charset="0"/>
              <a:ea typeface="Calibri" panose="020F0502020204030204" pitchFamily="34" charset="0"/>
            </a:endParaRPr>
          </a:p>
          <a:p>
            <a:pPr marL="0" indent="0">
              <a:buNone/>
            </a:pPr>
            <a:endParaRPr lang="en-IN" dirty="0"/>
          </a:p>
        </p:txBody>
      </p:sp>
      <p:sp>
        <p:nvSpPr>
          <p:cNvPr id="4" name="Slide Number Placeholder 3">
            <a:extLst>
              <a:ext uri="{FF2B5EF4-FFF2-40B4-BE49-F238E27FC236}">
                <a16:creationId xmlns:a16="http://schemas.microsoft.com/office/drawing/2014/main" id="{E158E6E6-F085-3A2B-B714-A35EC47086C3}"/>
              </a:ext>
            </a:extLst>
          </p:cNvPr>
          <p:cNvSpPr>
            <a:spLocks noGrp="1"/>
          </p:cNvSpPr>
          <p:nvPr>
            <p:ph type="sldNum" sz="quarter" idx="12"/>
          </p:nvPr>
        </p:nvSpPr>
        <p:spPr>
          <a:xfrm>
            <a:off x="8610600" y="6385846"/>
            <a:ext cx="2743200" cy="365125"/>
          </a:xfrm>
        </p:spPr>
        <p:txBody>
          <a:bodyPr/>
          <a:lstStyle/>
          <a:p>
            <a:fld id="{354048E3-9036-4E57-B95A-7E7FA1A19CF2}" type="slidenum">
              <a:rPr lang="en-IN" smtClean="0"/>
              <a:t>18</a:t>
            </a:fld>
            <a:endParaRPr lang="en-IN"/>
          </a:p>
        </p:txBody>
      </p:sp>
      <p:pic>
        <p:nvPicPr>
          <p:cNvPr id="8" name="Picture 7">
            <a:extLst>
              <a:ext uri="{FF2B5EF4-FFF2-40B4-BE49-F238E27FC236}">
                <a16:creationId xmlns:a16="http://schemas.microsoft.com/office/drawing/2014/main" id="{36C0CFE3-DD0F-DF53-AE75-1D8C1B364A05}"/>
              </a:ext>
            </a:extLst>
          </p:cNvPr>
          <p:cNvPicPr>
            <a:picLocks noChangeAspect="1"/>
          </p:cNvPicPr>
          <p:nvPr/>
        </p:nvPicPr>
        <p:blipFill>
          <a:blip r:embed="rId3"/>
          <a:srcRect l="338" t="483" b="-1"/>
          <a:stretch/>
        </p:blipFill>
        <p:spPr>
          <a:xfrm>
            <a:off x="1185420" y="2946692"/>
            <a:ext cx="4625331" cy="3116302"/>
          </a:xfrm>
          <a:prstGeom prst="rect">
            <a:avLst/>
          </a:prstGeom>
          <a:ln>
            <a:solidFill>
              <a:schemeClr val="tx1"/>
            </a:solidFill>
          </a:ln>
        </p:spPr>
      </p:pic>
      <p:pic>
        <p:nvPicPr>
          <p:cNvPr id="10" name="Picture 9">
            <a:extLst>
              <a:ext uri="{FF2B5EF4-FFF2-40B4-BE49-F238E27FC236}">
                <a16:creationId xmlns:a16="http://schemas.microsoft.com/office/drawing/2014/main" id="{7B807D18-61BC-2BE7-60E2-133B630740EB}"/>
              </a:ext>
            </a:extLst>
          </p:cNvPr>
          <p:cNvPicPr>
            <a:picLocks noChangeAspect="1"/>
          </p:cNvPicPr>
          <p:nvPr/>
        </p:nvPicPr>
        <p:blipFill>
          <a:blip r:embed="rId4"/>
          <a:srcRect l="760" t="2246"/>
          <a:stretch/>
        </p:blipFill>
        <p:spPr>
          <a:xfrm>
            <a:off x="6588919" y="2946692"/>
            <a:ext cx="4764881" cy="3165507"/>
          </a:xfrm>
          <a:prstGeom prst="rect">
            <a:avLst/>
          </a:prstGeom>
          <a:ln>
            <a:solidFill>
              <a:schemeClr val="tx1"/>
            </a:solidFill>
          </a:ln>
        </p:spPr>
      </p:pic>
    </p:spTree>
    <p:extLst>
      <p:ext uri="{BB962C8B-B14F-4D97-AF65-F5344CB8AC3E}">
        <p14:creationId xmlns:p14="http://schemas.microsoft.com/office/powerpoint/2010/main" val="1983541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D47930-6D48-6A7A-B982-834C99A33A91}"/>
              </a:ext>
            </a:extLst>
          </p:cNvPr>
          <p:cNvSpPr>
            <a:spLocks noGrp="1"/>
          </p:cNvSpPr>
          <p:nvPr>
            <p:ph type="sldNum" sz="quarter" idx="12"/>
          </p:nvPr>
        </p:nvSpPr>
        <p:spPr/>
        <p:txBody>
          <a:bodyPr/>
          <a:lstStyle/>
          <a:p>
            <a:fld id="{354048E3-9036-4E57-B95A-7E7FA1A19CF2}" type="slidenum">
              <a:rPr lang="en-IN" smtClean="0"/>
              <a:t>19</a:t>
            </a:fld>
            <a:endParaRPr lang="en-IN"/>
          </a:p>
        </p:txBody>
      </p:sp>
      <p:pic>
        <p:nvPicPr>
          <p:cNvPr id="5" name="Picture 4">
            <a:extLst>
              <a:ext uri="{FF2B5EF4-FFF2-40B4-BE49-F238E27FC236}">
                <a16:creationId xmlns:a16="http://schemas.microsoft.com/office/drawing/2014/main" id="{88FA471D-A3B1-DCA9-7550-A1AA1E2714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0880" b="50015"/>
          <a:stretch/>
        </p:blipFill>
        <p:spPr bwMode="auto">
          <a:xfrm>
            <a:off x="0" y="866232"/>
            <a:ext cx="5879690" cy="4487638"/>
          </a:xfrm>
          <a:prstGeom prst="rect">
            <a:avLst/>
          </a:prstGeom>
          <a:ln>
            <a:solidFill>
              <a:schemeClr val="tx1"/>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51F3E8D-09BC-96AA-392B-984810D82F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127" b="50015"/>
          <a:stretch/>
        </p:blipFill>
        <p:spPr bwMode="auto">
          <a:xfrm>
            <a:off x="6096000" y="948219"/>
            <a:ext cx="6096000" cy="4405650"/>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833593F-5CF5-935F-8254-F07B3C3F3A47}"/>
                  </a:ext>
                </a:extLst>
              </p:cNvPr>
              <p:cNvSpPr txBox="1"/>
              <p:nvPr/>
            </p:nvSpPr>
            <p:spPr>
              <a:xfrm>
                <a:off x="6277898" y="5365020"/>
                <a:ext cx="6105832"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Predicted displacement distribution (</a:t>
                </a:r>
                <a14:m>
                  <m:oMath xmlns:m="http://schemas.openxmlformats.org/officeDocument/2006/math">
                    <m:r>
                      <m:rPr>
                        <m:sty m:val="p"/>
                      </m:rPr>
                      <a:rPr lang="en-IN" sz="1800" i="0">
                        <a:effectLst/>
                        <a:latin typeface="Cambria Math" panose="02040503050406030204" pitchFamily="18" charset="0"/>
                        <a:ea typeface="Calibri" panose="020F0502020204030204" pitchFamily="34" charset="0"/>
                        <a:cs typeface="Times New Roman" panose="02020603050405020304" pitchFamily="18" charset="0"/>
                      </a:rPr>
                      <m:t>u</m:t>
                    </m:r>
                    <m:r>
                      <a:rPr lang="en-IN" sz="1800" i="0">
                        <a:effectLst/>
                        <a:latin typeface="Cambria Math" panose="02040503050406030204" pitchFamily="18" charset="0"/>
                        <a:ea typeface="Calibri" panose="020F0502020204030204" pitchFamily="34" charset="0"/>
                        <a:cs typeface="Times New Roman" panose="02020603050405020304" pitchFamily="18" charset="0"/>
                      </a:rPr>
                      <m:t>_</m:t>
                    </m:r>
                    <m:r>
                      <m:rPr>
                        <m:sty m:val="p"/>
                      </m:rPr>
                      <a:rPr lang="en-IN" sz="1800" i="0">
                        <a:effectLst/>
                        <a:latin typeface="Cambria Math" panose="02040503050406030204" pitchFamily="18" charset="0"/>
                        <a:ea typeface="Calibri" panose="020F0502020204030204" pitchFamily="34" charset="0"/>
                        <a:cs typeface="Times New Roman" panose="02020603050405020304" pitchFamily="18" charset="0"/>
                      </a:rPr>
                      <m:t>pred</m:t>
                    </m:r>
                    <m:r>
                      <a:rPr lang="en-IN" sz="1800" i="0">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1800" dirty="0">
                    <a:effectLst/>
                    <a:latin typeface="Times New Roman" panose="02020603050405020304" pitchFamily="18" charset="0"/>
                    <a:ea typeface="Calibri" panose="020F0502020204030204" pitchFamily="34" charset="0"/>
                  </a:rPr>
                  <a:t> ) along the bar</a:t>
                </a:r>
                <a:endParaRPr lang="en-IN" dirty="0"/>
              </a:p>
            </p:txBody>
          </p:sp>
        </mc:Choice>
        <mc:Fallback xmlns="">
          <p:sp>
            <p:nvSpPr>
              <p:cNvPr id="8" name="TextBox 7">
                <a:extLst>
                  <a:ext uri="{FF2B5EF4-FFF2-40B4-BE49-F238E27FC236}">
                    <a16:creationId xmlns:a16="http://schemas.microsoft.com/office/drawing/2014/main" id="{D833593F-5CF5-935F-8254-F07B3C3F3A47}"/>
                  </a:ext>
                </a:extLst>
              </p:cNvPr>
              <p:cNvSpPr txBox="1">
                <a:spLocks noRot="1" noChangeAspect="1" noMove="1" noResize="1" noEditPoints="1" noAdjustHandles="1" noChangeArrowheads="1" noChangeShapeType="1" noTextEdit="1"/>
              </p:cNvSpPr>
              <p:nvPr/>
            </p:nvSpPr>
            <p:spPr>
              <a:xfrm>
                <a:off x="6277898" y="5365020"/>
                <a:ext cx="6105832" cy="369332"/>
              </a:xfrm>
              <a:prstGeom prst="rect">
                <a:avLst/>
              </a:prstGeom>
              <a:blipFill>
                <a:blip r:embed="rId5"/>
                <a:stretch>
                  <a:fillRect l="-899" t="-9836" b="-22951"/>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D66C45A6-C3C1-A8ED-1751-5AAC4EBDA4F1}"/>
              </a:ext>
            </a:extLst>
          </p:cNvPr>
          <p:cNvSpPr txBox="1"/>
          <p:nvPr/>
        </p:nvSpPr>
        <p:spPr>
          <a:xfrm>
            <a:off x="1231491" y="5433019"/>
            <a:ext cx="6454876"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Actual displacement (u) along the bar</a:t>
            </a:r>
            <a:endParaRPr lang="en-IN" dirty="0"/>
          </a:p>
        </p:txBody>
      </p:sp>
      <p:sp>
        <p:nvSpPr>
          <p:cNvPr id="11" name="TextBox 10">
            <a:extLst>
              <a:ext uri="{FF2B5EF4-FFF2-40B4-BE49-F238E27FC236}">
                <a16:creationId xmlns:a16="http://schemas.microsoft.com/office/drawing/2014/main" id="{E645DBC1-C608-52D0-B843-D596A3A2AFF8}"/>
              </a:ext>
            </a:extLst>
          </p:cNvPr>
          <p:cNvSpPr txBox="1"/>
          <p:nvPr/>
        </p:nvSpPr>
        <p:spPr>
          <a:xfrm>
            <a:off x="403123" y="393290"/>
            <a:ext cx="9409471" cy="461665"/>
          </a:xfrm>
          <a:prstGeom prst="rect">
            <a:avLst/>
          </a:prstGeom>
          <a:noFill/>
        </p:spPr>
        <p:txBody>
          <a:bodyPr wrap="square" rtlCol="0">
            <a:spAutoFit/>
          </a:bodyPr>
          <a:lstStyle/>
          <a:p>
            <a:r>
              <a:rPr lang="en-US" sz="2400" u="sng" dirty="0">
                <a:latin typeface="Times New Roman" panose="02020603050405020304" pitchFamily="18" charset="0"/>
                <a:cs typeface="Times New Roman" panose="02020603050405020304" pitchFamily="18" charset="0"/>
              </a:rPr>
              <a:t>Prediction of displacement (u)</a:t>
            </a:r>
            <a:endParaRPr lang="en-IN" sz="24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237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8FC6302-3029-CEB2-DCE6-71C382BAB0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DEA24D0-1FCE-B8A5-02B7-D7F447F75B76}"/>
              </a:ext>
            </a:extLst>
          </p:cNvPr>
          <p:cNvSpPr txBox="1"/>
          <p:nvPr/>
        </p:nvSpPr>
        <p:spPr>
          <a:xfrm>
            <a:off x="623455" y="2192482"/>
            <a:ext cx="11191009" cy="1754326"/>
          </a:xfrm>
          <a:prstGeom prst="rect">
            <a:avLst/>
          </a:prstGeom>
          <a:noFill/>
        </p:spPr>
        <p:txBody>
          <a:bodyPr wrap="square" rtlCol="0">
            <a:spAutoFit/>
          </a:bodyPr>
          <a:lstStyle/>
          <a:p>
            <a:pPr algn="ctr"/>
            <a:r>
              <a:rPr lang="en-US" sz="3200" b="1" dirty="0">
                <a:solidFill>
                  <a:schemeClr val="bg2"/>
                </a:solidFill>
                <a:latin typeface="Times New Roman" panose="02020603050405020304" pitchFamily="18" charset="0"/>
                <a:cs typeface="Times New Roman" panose="02020603050405020304" pitchFamily="18" charset="0"/>
              </a:rPr>
              <a:t>Title of project </a:t>
            </a:r>
            <a:r>
              <a:rPr lang="en-US" sz="3600" b="1" dirty="0">
                <a:solidFill>
                  <a:schemeClr val="bg2"/>
                </a:solidFill>
                <a:latin typeface="Times New Roman" panose="02020603050405020304" pitchFamily="18" charset="0"/>
                <a:cs typeface="Times New Roman" panose="02020603050405020304" pitchFamily="18" charset="0"/>
              </a:rPr>
              <a:t>–</a:t>
            </a:r>
          </a:p>
          <a:p>
            <a:pPr algn="ctr"/>
            <a:r>
              <a:rPr lang="en-US" sz="3600" b="1" dirty="0">
                <a:solidFill>
                  <a:schemeClr val="bg2"/>
                </a:solidFill>
                <a:latin typeface="Times New Roman" panose="02020603050405020304" pitchFamily="18" charset="0"/>
                <a:cs typeface="Times New Roman" panose="02020603050405020304" pitchFamily="18" charset="0"/>
              </a:rPr>
              <a:t>Machine Learning Based Fracture Characterization Using Phase Field Model</a:t>
            </a:r>
            <a:endParaRPr lang="en-IN" sz="3600" b="1" dirty="0">
              <a:solidFill>
                <a:schemeClr val="bg2"/>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B92A3C6-24B8-5FFE-C09B-3BAB465B8EFD}"/>
              </a:ext>
            </a:extLst>
          </p:cNvPr>
          <p:cNvSpPr>
            <a:spLocks noGrp="1"/>
          </p:cNvSpPr>
          <p:nvPr>
            <p:ph type="sldNum" sz="quarter" idx="12"/>
          </p:nvPr>
        </p:nvSpPr>
        <p:spPr/>
        <p:txBody>
          <a:bodyPr/>
          <a:lstStyle/>
          <a:p>
            <a:fld id="{354048E3-9036-4E57-B95A-7E7FA1A19CF2}" type="slidenum">
              <a:rPr lang="en-IN" smtClean="0"/>
              <a:t>2</a:t>
            </a:fld>
            <a:endParaRPr lang="en-IN"/>
          </a:p>
        </p:txBody>
      </p:sp>
    </p:spTree>
    <p:extLst>
      <p:ext uri="{BB962C8B-B14F-4D97-AF65-F5344CB8AC3E}">
        <p14:creationId xmlns:p14="http://schemas.microsoft.com/office/powerpoint/2010/main" val="3880009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ECD1FF-0C81-9AD7-FC09-DC38BD856865}"/>
              </a:ext>
            </a:extLst>
          </p:cNvPr>
          <p:cNvSpPr>
            <a:spLocks noGrp="1"/>
          </p:cNvSpPr>
          <p:nvPr>
            <p:ph type="sldNum" sz="quarter" idx="12"/>
          </p:nvPr>
        </p:nvSpPr>
        <p:spPr/>
        <p:txBody>
          <a:bodyPr/>
          <a:lstStyle/>
          <a:p>
            <a:fld id="{354048E3-9036-4E57-B95A-7E7FA1A19CF2}" type="slidenum">
              <a:rPr lang="en-IN" smtClean="0"/>
              <a:t>20</a:t>
            </a:fld>
            <a:endParaRPr lang="en-IN"/>
          </a:p>
        </p:txBody>
      </p:sp>
      <p:pic>
        <p:nvPicPr>
          <p:cNvPr id="5" name="Picture 4">
            <a:extLst>
              <a:ext uri="{FF2B5EF4-FFF2-40B4-BE49-F238E27FC236}">
                <a16:creationId xmlns:a16="http://schemas.microsoft.com/office/drawing/2014/main" id="{484D1C0E-6C2B-55A1-6A13-D50CC68CFE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808" r="50543"/>
          <a:stretch/>
        </p:blipFill>
        <p:spPr bwMode="auto">
          <a:xfrm>
            <a:off x="237204" y="745563"/>
            <a:ext cx="5853879" cy="4455702"/>
          </a:xfrm>
          <a:prstGeom prst="rect">
            <a:avLst/>
          </a:prstGeom>
          <a:ln>
            <a:solidFill>
              <a:schemeClr val="tx1"/>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A75B4028-19C5-10C8-0BBC-05B3C31456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191" t="49454" b="1093"/>
          <a:stretch/>
        </p:blipFill>
        <p:spPr bwMode="auto">
          <a:xfrm>
            <a:off x="6174657" y="776721"/>
            <a:ext cx="6017343" cy="4393385"/>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2A167A-EF3B-7CDE-4ADF-D9B201D10AD6}"/>
                  </a:ext>
                </a:extLst>
              </p:cNvPr>
              <p:cNvSpPr txBox="1"/>
              <p:nvPr/>
            </p:nvSpPr>
            <p:spPr>
              <a:xfrm>
                <a:off x="454742" y="5312029"/>
                <a:ext cx="6100916" cy="646331"/>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True phase-field damage distribution (</a:t>
                </a:r>
                <a14:m>
                  <m:oMath xmlns:m="http://schemas.openxmlformats.org/officeDocument/2006/math">
                    <m:r>
                      <a:rPr lang="en-IN" sz="1800" i="1">
                        <a:effectLst/>
                        <a:latin typeface="Cambria Math" panose="02040503050406030204" pitchFamily="18" charset="0"/>
                        <a:ea typeface="Calibri" panose="020F0502020204030204" pitchFamily="34" charset="0"/>
                        <a:cs typeface="Times New Roman" panose="02020603050405020304" pitchFamily="18" charset="0"/>
                      </a:rPr>
                      <m:t>𝜙</m:t>
                    </m:r>
                  </m:oMath>
                </a14:m>
                <a:r>
                  <a:rPr lang="en-IN" sz="1800" dirty="0">
                    <a:effectLst/>
                    <a:latin typeface="Times New Roman" panose="02020603050405020304" pitchFamily="18" charset="0"/>
                    <a:ea typeface="Calibri" panose="020F0502020204030204" pitchFamily="34" charset="0"/>
                  </a:rPr>
                  <a:t>) along the bar, indicating crack initiation and propagation.</a:t>
                </a:r>
                <a:endParaRPr lang="en-IN" dirty="0"/>
              </a:p>
            </p:txBody>
          </p:sp>
        </mc:Choice>
        <mc:Fallback xmlns="">
          <p:sp>
            <p:nvSpPr>
              <p:cNvPr id="8" name="TextBox 7">
                <a:extLst>
                  <a:ext uri="{FF2B5EF4-FFF2-40B4-BE49-F238E27FC236}">
                    <a16:creationId xmlns:a16="http://schemas.microsoft.com/office/drawing/2014/main" id="{C32A167A-EF3B-7CDE-4ADF-D9B201D10AD6}"/>
                  </a:ext>
                </a:extLst>
              </p:cNvPr>
              <p:cNvSpPr txBox="1">
                <a:spLocks noRot="1" noChangeAspect="1" noMove="1" noResize="1" noEditPoints="1" noAdjustHandles="1" noChangeArrowheads="1" noChangeShapeType="1" noTextEdit="1"/>
              </p:cNvSpPr>
              <p:nvPr/>
            </p:nvSpPr>
            <p:spPr>
              <a:xfrm>
                <a:off x="454742" y="5312029"/>
                <a:ext cx="6100916" cy="646331"/>
              </a:xfrm>
              <a:prstGeom prst="rect">
                <a:avLst/>
              </a:prstGeom>
              <a:blipFill>
                <a:blip r:embed="rId5"/>
                <a:stretch>
                  <a:fillRect l="-900" t="-4717" b="-132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9FF03D-A5D6-06FF-F80D-A52DCAD8C9AD}"/>
                  </a:ext>
                </a:extLst>
              </p:cNvPr>
              <p:cNvSpPr txBox="1"/>
              <p:nvPr/>
            </p:nvSpPr>
            <p:spPr>
              <a:xfrm>
                <a:off x="6286659" y="5393896"/>
                <a:ext cx="6100916"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Predicted phase-field damage distribution (</a:t>
                </a:r>
                <a14:m>
                  <m:oMath xmlns:m="http://schemas.openxmlformats.org/officeDocument/2006/math">
                    <m:r>
                      <a:rPr lang="en-IN" sz="1800" i="1">
                        <a:effectLst/>
                        <a:latin typeface="Cambria Math" panose="02040503050406030204" pitchFamily="18" charset="0"/>
                        <a:ea typeface="Calibri" panose="020F0502020204030204" pitchFamily="34" charset="0"/>
                        <a:cs typeface="Times New Roman" panose="02020603050405020304" pitchFamily="18" charset="0"/>
                      </a:rPr>
                      <m:t>𝜙</m:t>
                    </m:r>
                  </m:oMath>
                </a14:m>
                <a:r>
                  <a:rPr lang="en-IN" sz="1800" dirty="0">
                    <a:effectLst/>
                    <a:latin typeface="Times New Roman" panose="02020603050405020304" pitchFamily="18" charset="0"/>
                    <a:ea typeface="Calibri" panose="020F0502020204030204" pitchFamily="34" charset="0"/>
                  </a:rPr>
                  <a:t> ) along the bar</a:t>
                </a:r>
                <a:endParaRPr lang="en-IN" dirty="0"/>
              </a:p>
            </p:txBody>
          </p:sp>
        </mc:Choice>
        <mc:Fallback xmlns="">
          <p:sp>
            <p:nvSpPr>
              <p:cNvPr id="10" name="TextBox 9">
                <a:extLst>
                  <a:ext uri="{FF2B5EF4-FFF2-40B4-BE49-F238E27FC236}">
                    <a16:creationId xmlns:a16="http://schemas.microsoft.com/office/drawing/2014/main" id="{719FF03D-A5D6-06FF-F80D-A52DCAD8C9AD}"/>
                  </a:ext>
                </a:extLst>
              </p:cNvPr>
              <p:cNvSpPr txBox="1">
                <a:spLocks noRot="1" noChangeAspect="1" noMove="1" noResize="1" noEditPoints="1" noAdjustHandles="1" noChangeArrowheads="1" noChangeShapeType="1" noTextEdit="1"/>
              </p:cNvSpPr>
              <p:nvPr/>
            </p:nvSpPr>
            <p:spPr>
              <a:xfrm>
                <a:off x="6286659" y="5393896"/>
                <a:ext cx="6100916" cy="369332"/>
              </a:xfrm>
              <a:prstGeom prst="rect">
                <a:avLst/>
              </a:prstGeom>
              <a:blipFill>
                <a:blip r:embed="rId6"/>
                <a:stretch>
                  <a:fillRect l="-799" t="-11667" b="-2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AE2D7D-74A9-741A-D44E-EE1A0DF14E9E}"/>
                  </a:ext>
                </a:extLst>
              </p:cNvPr>
              <p:cNvSpPr txBox="1"/>
              <p:nvPr/>
            </p:nvSpPr>
            <p:spPr>
              <a:xfrm>
                <a:off x="334297" y="136525"/>
                <a:ext cx="8485238" cy="461665"/>
              </a:xfrm>
              <a:prstGeom prst="rect">
                <a:avLst/>
              </a:prstGeom>
              <a:noFill/>
            </p:spPr>
            <p:txBody>
              <a:bodyPr wrap="square" rtlCol="0">
                <a:spAutoFit/>
              </a:bodyPr>
              <a:lstStyle/>
              <a:p>
                <a:r>
                  <a:rPr lang="en-US" sz="2400" u="sng" dirty="0">
                    <a:latin typeface="Times New Roman" panose="02020603050405020304" pitchFamily="18" charset="0"/>
                    <a:cs typeface="Times New Roman" panose="02020603050405020304" pitchFamily="18" charset="0"/>
                  </a:rPr>
                  <a:t>Prediction of phase-field damage distribution </a:t>
                </a:r>
                <a14:m>
                  <m:oMath xmlns:m="http://schemas.openxmlformats.org/officeDocument/2006/math">
                    <m:r>
                      <a:rPr lang="en-US" sz="2400" b="0" i="1" u="sng" smtClean="0">
                        <a:latin typeface="Cambria Math" panose="02040503050406030204" pitchFamily="18" charset="0"/>
                        <a:cs typeface="Times New Roman" panose="02020603050405020304" pitchFamily="18" charset="0"/>
                      </a:rPr>
                      <m:t>(</m:t>
                    </m:r>
                    <m:r>
                      <a:rPr lang="en-US" sz="2400" b="0" i="1" u="sng" smtClean="0">
                        <a:latin typeface="Cambria Math" panose="02040503050406030204" pitchFamily="18" charset="0"/>
                        <a:cs typeface="Times New Roman" panose="02020603050405020304" pitchFamily="18" charset="0"/>
                      </a:rPr>
                      <m:t>𝜙</m:t>
                    </m:r>
                    <m:r>
                      <a:rPr lang="en-US" sz="2400" b="0" i="1" u="sng" smtClean="0">
                        <a:latin typeface="Cambria Math" panose="02040503050406030204" pitchFamily="18" charset="0"/>
                        <a:cs typeface="Times New Roman" panose="02020603050405020304" pitchFamily="18" charset="0"/>
                      </a:rPr>
                      <m:t>)</m:t>
                    </m:r>
                  </m:oMath>
                </a14:m>
                <a:endParaRPr lang="en-IN" sz="2400" u="sng" dirty="0">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DFAE2D7D-74A9-741A-D44E-EE1A0DF14E9E}"/>
                  </a:ext>
                </a:extLst>
              </p:cNvPr>
              <p:cNvSpPr txBox="1">
                <a:spLocks noRot="1" noChangeAspect="1" noMove="1" noResize="1" noEditPoints="1" noAdjustHandles="1" noChangeArrowheads="1" noChangeShapeType="1" noTextEdit="1"/>
              </p:cNvSpPr>
              <p:nvPr/>
            </p:nvSpPr>
            <p:spPr>
              <a:xfrm>
                <a:off x="334297" y="136525"/>
                <a:ext cx="8485238" cy="461665"/>
              </a:xfrm>
              <a:prstGeom prst="rect">
                <a:avLst/>
              </a:prstGeom>
              <a:blipFill>
                <a:blip r:embed="rId7"/>
                <a:stretch>
                  <a:fillRect l="-1149" t="-10526" b="-28947"/>
                </a:stretch>
              </a:blipFill>
            </p:spPr>
            <p:txBody>
              <a:bodyPr/>
              <a:lstStyle/>
              <a:p>
                <a:r>
                  <a:rPr lang="en-IN">
                    <a:noFill/>
                  </a:rPr>
                  <a:t> </a:t>
                </a:r>
              </a:p>
            </p:txBody>
          </p:sp>
        </mc:Fallback>
      </mc:AlternateContent>
    </p:spTree>
    <p:extLst>
      <p:ext uri="{BB962C8B-B14F-4D97-AF65-F5344CB8AC3E}">
        <p14:creationId xmlns:p14="http://schemas.microsoft.com/office/powerpoint/2010/main" val="3299866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9000" b="-9000"/>
          </a:stretch>
        </a:blipFill>
        <a:effectLst/>
      </p:bgPr>
    </p:bg>
    <p:spTree>
      <p:nvGrpSpPr>
        <p:cNvPr id="1" name="">
          <a:extLst>
            <a:ext uri="{FF2B5EF4-FFF2-40B4-BE49-F238E27FC236}">
              <a16:creationId xmlns:a16="http://schemas.microsoft.com/office/drawing/2014/main" id="{A296896B-CCB0-398F-C38E-87F491777F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185D09-9BBB-B731-9D24-D6D86F9BD0E3}"/>
              </a:ext>
            </a:extLst>
          </p:cNvPr>
          <p:cNvSpPr txBox="1"/>
          <p:nvPr/>
        </p:nvSpPr>
        <p:spPr>
          <a:xfrm>
            <a:off x="1088587" y="525244"/>
            <a:ext cx="523355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6. Conclusion &amp; Discussion</a:t>
            </a: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3B2378E-A21F-8D76-CB64-E083721F3194}"/>
              </a:ext>
            </a:extLst>
          </p:cNvPr>
          <p:cNvSpPr txBox="1"/>
          <p:nvPr/>
        </p:nvSpPr>
        <p:spPr>
          <a:xfrm>
            <a:off x="976745" y="1253625"/>
            <a:ext cx="10048010" cy="2031325"/>
          </a:xfrm>
          <a:prstGeom prst="rect">
            <a:avLst/>
          </a:prstGeom>
          <a:noFill/>
        </p:spPr>
        <p:txBody>
          <a:bodyPr wrap="square" rtlCol="0">
            <a:spAutoFit/>
          </a:bodyPr>
          <a:lstStyle/>
          <a:p>
            <a:r>
              <a:rPr lang="en-IN" sz="1800" kern="100" dirty="0">
                <a:effectLst/>
                <a:latin typeface="Times New Roman" panose="02020603050405020304" pitchFamily="18" charset="0"/>
                <a:ea typeface="Calibri" panose="020F0502020204030204" pitchFamily="34" charset="0"/>
                <a:cs typeface="Mangal" panose="02040503050203030202" pitchFamily="18" charset="0"/>
              </a:rPr>
              <a:t>This project successfully developed a Physics-Informed Neural Network (PINN) model to predict displacement and damage evolution in a material under axial loading. The model effectively captured the relationship between applied load, displacement, and crack propagation, using physics-informed loss functions to ensure physical consistency. The predictions for displacement and phase-field damage closely matched the true values from the simulation, offering a promising alternative to traditional methods like FEM for fracture mechanics problems.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
        <p:nvSpPr>
          <p:cNvPr id="4" name="Slide Number Placeholder 3">
            <a:extLst>
              <a:ext uri="{FF2B5EF4-FFF2-40B4-BE49-F238E27FC236}">
                <a16:creationId xmlns:a16="http://schemas.microsoft.com/office/drawing/2014/main" id="{190291DE-CD53-1934-2105-827C38774895}"/>
              </a:ext>
            </a:extLst>
          </p:cNvPr>
          <p:cNvSpPr>
            <a:spLocks noGrp="1"/>
          </p:cNvSpPr>
          <p:nvPr>
            <p:ph type="sldNum" sz="quarter" idx="12"/>
          </p:nvPr>
        </p:nvSpPr>
        <p:spPr/>
        <p:txBody>
          <a:bodyPr/>
          <a:lstStyle/>
          <a:p>
            <a:fld id="{354048E3-9036-4E57-B95A-7E7FA1A19CF2}" type="slidenum">
              <a:rPr lang="en-IN" smtClean="0"/>
              <a:t>21</a:t>
            </a:fld>
            <a:endParaRPr lang="en-IN"/>
          </a:p>
        </p:txBody>
      </p:sp>
    </p:spTree>
    <p:extLst>
      <p:ext uri="{BB962C8B-B14F-4D97-AF65-F5344CB8AC3E}">
        <p14:creationId xmlns:p14="http://schemas.microsoft.com/office/powerpoint/2010/main" val="2578143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9000" b="-9000"/>
          </a:stretch>
        </a:blipFill>
        <a:effectLst/>
      </p:bgPr>
    </p:bg>
    <p:spTree>
      <p:nvGrpSpPr>
        <p:cNvPr id="1" name="">
          <a:extLst>
            <a:ext uri="{FF2B5EF4-FFF2-40B4-BE49-F238E27FC236}">
              <a16:creationId xmlns:a16="http://schemas.microsoft.com/office/drawing/2014/main" id="{795C6604-0A00-2BA3-99D6-8C1A2C268A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AB47C7-2668-D07A-BF2A-A7DE7CB384B0}"/>
              </a:ext>
            </a:extLst>
          </p:cNvPr>
          <p:cNvSpPr txBox="1"/>
          <p:nvPr/>
        </p:nvSpPr>
        <p:spPr>
          <a:xfrm>
            <a:off x="1070264" y="405245"/>
            <a:ext cx="606829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7. Future Work</a:t>
            </a: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5CBEB0A-73EA-24D3-E4B1-6FCD513F88D9}"/>
              </a:ext>
            </a:extLst>
          </p:cNvPr>
          <p:cNvSpPr txBox="1"/>
          <p:nvPr/>
        </p:nvSpPr>
        <p:spPr>
          <a:xfrm>
            <a:off x="1226127" y="1132609"/>
            <a:ext cx="10453255" cy="3253198"/>
          </a:xfrm>
          <a:prstGeom prst="rect">
            <a:avLst/>
          </a:prstGeom>
          <a:noFill/>
        </p:spPr>
        <p:txBody>
          <a:bodyPr wrap="square" rtlCol="0">
            <a:spAutoFit/>
          </a:bodyPr>
          <a:lstStyle/>
          <a:p>
            <a:pPr algn="just">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Future work will focus on predicting the softening </a:t>
            </a:r>
            <a:r>
              <a:rPr lang="en-IN" sz="1800" kern="100" dirty="0" err="1">
                <a:effectLst/>
                <a:latin typeface="Times New Roman" panose="02020603050405020304" pitchFamily="18" charset="0"/>
                <a:ea typeface="Calibri" panose="020F0502020204030204" pitchFamily="34" charset="0"/>
                <a:cs typeface="Mangal" panose="02040503050203030202" pitchFamily="18" charset="0"/>
              </a:rPr>
              <a:t>behavior</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of quasi-brittle materials, which is essential for modelling material failure as cracks propagate. The next steps include: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Calculating the internal forces in order to create a </a:t>
            </a:r>
            <a:r>
              <a:rPr lang="en-IN" kern="100" dirty="0">
                <a:latin typeface="Times New Roman" panose="02020603050405020304" pitchFamily="18" charset="0"/>
                <a:ea typeface="Calibri" panose="020F0502020204030204" pitchFamily="34" charset="0"/>
                <a:cs typeface="Mangal" panose="02040503050203030202" pitchFamily="18" charset="0"/>
              </a:rPr>
              <a:t>material response curve</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kern="100" dirty="0">
                <a:latin typeface="Times New Roman" panose="02020603050405020304" pitchFamily="18" charset="0"/>
                <a:ea typeface="Calibri" panose="020F0502020204030204" pitchFamily="34" charset="0"/>
                <a:cs typeface="Mangal" panose="02040503050203030202" pitchFamily="18" charset="0"/>
              </a:rPr>
              <a:t>Reverse engineer the general softening curves for various profiles in order to predict softening response.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Validating the enhanced model using experimental or simulation data to assess its accuracy in predicting softening under different loading conditions.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Expanding the model to include softening </a:t>
            </a:r>
            <a:r>
              <a:rPr lang="en-IN" sz="1800" kern="100" dirty="0" err="1">
                <a:effectLst/>
                <a:latin typeface="Times New Roman" panose="02020603050405020304" pitchFamily="18" charset="0"/>
                <a:ea typeface="Calibri" panose="020F0502020204030204" pitchFamily="34" charset="0"/>
                <a:cs typeface="Mangal" panose="02040503050203030202" pitchFamily="18" charset="0"/>
              </a:rPr>
              <a:t>behavior</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 will improve its ability to simulate material failure and enhance its applicability in engineering design and structural health monitoring.</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
        <p:nvSpPr>
          <p:cNvPr id="4" name="Slide Number Placeholder 3">
            <a:extLst>
              <a:ext uri="{FF2B5EF4-FFF2-40B4-BE49-F238E27FC236}">
                <a16:creationId xmlns:a16="http://schemas.microsoft.com/office/drawing/2014/main" id="{D98BB179-03F7-F028-BFD5-8BE9EF7CA100}"/>
              </a:ext>
            </a:extLst>
          </p:cNvPr>
          <p:cNvSpPr>
            <a:spLocks noGrp="1"/>
          </p:cNvSpPr>
          <p:nvPr>
            <p:ph type="sldNum" sz="quarter" idx="12"/>
          </p:nvPr>
        </p:nvSpPr>
        <p:spPr/>
        <p:txBody>
          <a:bodyPr/>
          <a:lstStyle/>
          <a:p>
            <a:fld id="{354048E3-9036-4E57-B95A-7E7FA1A19CF2}" type="slidenum">
              <a:rPr lang="en-IN" smtClean="0"/>
              <a:t>22</a:t>
            </a:fld>
            <a:endParaRPr lang="en-IN"/>
          </a:p>
        </p:txBody>
      </p:sp>
    </p:spTree>
    <p:extLst>
      <p:ext uri="{BB962C8B-B14F-4D97-AF65-F5344CB8AC3E}">
        <p14:creationId xmlns:p14="http://schemas.microsoft.com/office/powerpoint/2010/main" val="759979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A7A7-53FD-C2C4-9289-E9056EE55CD3}"/>
              </a:ext>
            </a:extLst>
          </p:cNvPr>
          <p:cNvSpPr>
            <a:spLocks noGrp="1"/>
          </p:cNvSpPr>
          <p:nvPr>
            <p:ph type="title"/>
          </p:nvPr>
        </p:nvSpPr>
        <p:spPr>
          <a:xfrm>
            <a:off x="838200" y="365125"/>
            <a:ext cx="3006213" cy="795081"/>
          </a:xfrm>
        </p:spPr>
        <p:txBody>
          <a:bodyPr>
            <a:normAutofit/>
          </a:bodyPr>
          <a:lstStyle/>
          <a:p>
            <a:r>
              <a:rPr lang="en-US" sz="2800" dirty="0">
                <a:latin typeface="Times New Roman" panose="02020603050405020304" pitchFamily="18" charset="0"/>
                <a:cs typeface="Times New Roman" panose="02020603050405020304" pitchFamily="18" charset="0"/>
              </a:rPr>
              <a:t>8. References</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5F1778-5DF9-BB9B-41C0-45FA59285BF2}"/>
              </a:ext>
            </a:extLst>
          </p:cNvPr>
          <p:cNvSpPr>
            <a:spLocks noGrp="1"/>
          </p:cNvSpPr>
          <p:nvPr>
            <p:ph idx="1"/>
          </p:nvPr>
        </p:nvSpPr>
        <p:spPr>
          <a:xfrm>
            <a:off x="680883" y="1253331"/>
            <a:ext cx="10547555" cy="4636192"/>
          </a:xfrm>
        </p:spPr>
        <p:txBody>
          <a:bodyPr>
            <a:normAutofit fontScale="77500" lnSpcReduction="20000"/>
          </a:bodyPr>
          <a:lstStyle/>
          <a:p>
            <a:pPr indent="-406400">
              <a:lnSpc>
                <a:spcPct val="107000"/>
              </a:lnSpc>
              <a:spcAft>
                <a:spcPts val="800"/>
              </a:spcAft>
              <a:buNone/>
            </a:pPr>
            <a:r>
              <a:rPr lang="en-IN" sz="1800" kern="100" dirty="0">
                <a:effectLst/>
                <a:latin typeface="Calibri" panose="020F0502020204030204" pitchFamily="34" charset="0"/>
                <a:ea typeface="Times New Roman" panose="02020603050405020304" pitchFamily="18" charset="0"/>
                <a:cs typeface="Mangal" panose="02040503050203030202" pitchFamily="18" charset="0"/>
              </a:rPr>
              <a:t>[1]	B. Cotterell, “The past, present, and future of fracture mechanics.” [Online]. Available: www.elsevier.com/locate/engfracmech</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indent="-406400">
              <a:lnSpc>
                <a:spcPct val="107000"/>
              </a:lnSpc>
              <a:spcAft>
                <a:spcPts val="800"/>
              </a:spcAft>
              <a:buNone/>
            </a:pPr>
            <a:r>
              <a:rPr lang="en-IN" sz="1800" kern="100" dirty="0">
                <a:effectLst/>
                <a:latin typeface="Calibri" panose="020F0502020204030204" pitchFamily="34" charset="0"/>
                <a:ea typeface="Times New Roman" panose="02020603050405020304" pitchFamily="18" charset="0"/>
                <a:cs typeface="Mangal" panose="02040503050203030202" pitchFamily="18" charset="0"/>
              </a:rPr>
              <a:t>[2]	S. Goswami, C. </a:t>
            </a:r>
            <a:r>
              <a:rPr lang="en-IN" sz="1800" kern="100" dirty="0" err="1">
                <a:effectLst/>
                <a:latin typeface="Calibri" panose="020F0502020204030204" pitchFamily="34" charset="0"/>
                <a:ea typeface="Times New Roman" panose="02020603050405020304" pitchFamily="18" charset="0"/>
                <a:cs typeface="Mangal" panose="02040503050203030202" pitchFamily="18" charset="0"/>
              </a:rPr>
              <a:t>Anitescu</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S. Chakraborty, and T. Rabczuk, “Transfer learning enhanced physics informed neural network for phase-field </a:t>
            </a:r>
            <a:r>
              <a:rPr lang="en-IN" sz="1800" kern="100" dirty="0" err="1">
                <a:effectLst/>
                <a:latin typeface="Calibri" panose="020F0502020204030204" pitchFamily="34" charset="0"/>
                <a:ea typeface="Times New Roman" panose="02020603050405020304" pitchFamily="18" charset="0"/>
                <a:cs typeface="Mangal" panose="02040503050203030202" pitchFamily="18" charset="0"/>
              </a:rPr>
              <a:t>modeling</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of fracture,” </a:t>
            </a:r>
            <a:r>
              <a:rPr lang="en-IN" sz="1800" i="1" kern="100" dirty="0">
                <a:effectLst/>
                <a:latin typeface="Calibri" panose="020F0502020204030204" pitchFamily="34" charset="0"/>
                <a:ea typeface="Times New Roman" panose="02020603050405020304" pitchFamily="18" charset="0"/>
                <a:cs typeface="Mangal" panose="02040503050203030202" pitchFamily="18" charset="0"/>
              </a:rPr>
              <a:t>Theoretical and Applied Fracture Mechanics</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vol. 106, Apr. 2020, </a:t>
            </a:r>
            <a:r>
              <a:rPr lang="en-IN" sz="1800" kern="100" dirty="0" err="1">
                <a:effectLst/>
                <a:latin typeface="Calibri" panose="020F0502020204030204" pitchFamily="34" charset="0"/>
                <a:ea typeface="Times New Roman" panose="02020603050405020304" pitchFamily="18" charset="0"/>
                <a:cs typeface="Mangal" panose="02040503050203030202" pitchFamily="18" charset="0"/>
              </a:rPr>
              <a:t>doi</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10.1016/j.tafmec.2019.102447.</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indent="-406400">
              <a:lnSpc>
                <a:spcPct val="107000"/>
              </a:lnSpc>
              <a:spcAft>
                <a:spcPts val="800"/>
              </a:spcAft>
              <a:buNone/>
            </a:pPr>
            <a:r>
              <a:rPr lang="en-IN" sz="1800" kern="100" dirty="0">
                <a:effectLst/>
                <a:latin typeface="Calibri" panose="020F0502020204030204" pitchFamily="34" charset="0"/>
                <a:ea typeface="Times New Roman" panose="02020603050405020304" pitchFamily="18" charset="0"/>
                <a:cs typeface="Mangal" panose="02040503050203030202" pitchFamily="18" charset="0"/>
              </a:rPr>
              <a:t>[3]	H. Cui, C. Du, and H. Zhang, “Applications of Phase Field Methods in </a:t>
            </a:r>
            <a:r>
              <a:rPr lang="en-IN" sz="1800" kern="100" dirty="0" err="1">
                <a:effectLst/>
                <a:latin typeface="Calibri" panose="020F0502020204030204" pitchFamily="34" charset="0"/>
                <a:ea typeface="Times New Roman" panose="02020603050405020304" pitchFamily="18" charset="0"/>
                <a:cs typeface="Mangal" panose="02040503050203030202" pitchFamily="18" charset="0"/>
              </a:rPr>
              <a:t>Modeling</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Fatigue Fracture and Performance Improvement Strategies: A Review,” Apr. 01, 2023, </a:t>
            </a:r>
            <a:r>
              <a:rPr lang="en-IN" sz="1800" i="1" kern="100" dirty="0">
                <a:effectLst/>
                <a:latin typeface="Calibri" panose="020F0502020204030204" pitchFamily="34" charset="0"/>
                <a:ea typeface="Times New Roman" panose="02020603050405020304" pitchFamily="18" charset="0"/>
                <a:cs typeface="Mangal" panose="02040503050203030202" pitchFamily="18" charset="0"/>
              </a:rPr>
              <a:t>MDPI</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a:t>
            </a:r>
            <a:r>
              <a:rPr lang="en-IN" sz="1800" kern="100" dirty="0" err="1">
                <a:effectLst/>
                <a:latin typeface="Calibri" panose="020F0502020204030204" pitchFamily="34" charset="0"/>
                <a:ea typeface="Times New Roman" panose="02020603050405020304" pitchFamily="18" charset="0"/>
                <a:cs typeface="Mangal" panose="02040503050203030202" pitchFamily="18" charset="0"/>
              </a:rPr>
              <a:t>doi</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10.3390/met13040714.</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indent="-406400">
              <a:lnSpc>
                <a:spcPct val="107000"/>
              </a:lnSpc>
              <a:spcAft>
                <a:spcPts val="800"/>
              </a:spcAft>
              <a:buNone/>
            </a:pPr>
            <a:r>
              <a:rPr lang="en-IN" sz="1800" kern="100" dirty="0">
                <a:effectLst/>
                <a:latin typeface="Calibri" panose="020F0502020204030204" pitchFamily="34" charset="0"/>
                <a:ea typeface="Times New Roman" panose="02020603050405020304" pitchFamily="18" charset="0"/>
                <a:cs typeface="Mangal" panose="02040503050203030202" pitchFamily="18" charset="0"/>
              </a:rPr>
              <a:t>[4]	A. Fallah and M. M. Aghdam, “Physics-informed neural network for bending and free vibration analysis of three-dimensional functionally graded porous beam resting on elastic foundation,” </a:t>
            </a:r>
            <a:r>
              <a:rPr lang="en-IN" sz="1800" i="1" kern="100" dirty="0">
                <a:effectLst/>
                <a:latin typeface="Calibri" panose="020F0502020204030204" pitchFamily="34" charset="0"/>
                <a:ea typeface="Times New Roman" panose="02020603050405020304" pitchFamily="18" charset="0"/>
                <a:cs typeface="Mangal" panose="02040503050203030202" pitchFamily="18" charset="0"/>
              </a:rPr>
              <a:t>Eng </a:t>
            </a:r>
            <a:r>
              <a:rPr lang="en-IN" sz="1800" i="1" kern="100" dirty="0" err="1">
                <a:effectLst/>
                <a:latin typeface="Calibri" panose="020F0502020204030204" pitchFamily="34" charset="0"/>
                <a:ea typeface="Times New Roman" panose="02020603050405020304" pitchFamily="18" charset="0"/>
                <a:cs typeface="Mangal" panose="02040503050203030202" pitchFamily="18" charset="0"/>
              </a:rPr>
              <a:t>Comput</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vol. 40, no. 1, pp. 437–454, Feb. 2024, </a:t>
            </a:r>
            <a:r>
              <a:rPr lang="en-IN" sz="1800" kern="100" dirty="0" err="1">
                <a:effectLst/>
                <a:latin typeface="Calibri" panose="020F0502020204030204" pitchFamily="34" charset="0"/>
                <a:ea typeface="Times New Roman" panose="02020603050405020304" pitchFamily="18" charset="0"/>
                <a:cs typeface="Mangal" panose="02040503050203030202" pitchFamily="18" charset="0"/>
              </a:rPr>
              <a:t>doi</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10.1007/s00366-023-01799-7.</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indent="-406400">
              <a:lnSpc>
                <a:spcPct val="107000"/>
              </a:lnSpc>
              <a:spcAft>
                <a:spcPts val="800"/>
              </a:spcAft>
              <a:buNone/>
            </a:pPr>
            <a:r>
              <a:rPr lang="en-IN" sz="1800" kern="100" dirty="0">
                <a:effectLst/>
                <a:latin typeface="Calibri" panose="020F0502020204030204" pitchFamily="34" charset="0"/>
                <a:ea typeface="Times New Roman" panose="02020603050405020304" pitchFamily="18" charset="0"/>
                <a:cs typeface="Mangal" panose="02040503050203030202" pitchFamily="18" charset="0"/>
              </a:rPr>
              <a:t>[5]	J. Y. Wu, “A unified phase-field theory for the mechanics of damage and quasi-brittle failure,” </a:t>
            </a:r>
            <a:r>
              <a:rPr lang="en-IN" sz="1800" i="1" kern="100" dirty="0">
                <a:effectLst/>
                <a:latin typeface="Calibri" panose="020F0502020204030204" pitchFamily="34" charset="0"/>
                <a:ea typeface="Times New Roman" panose="02020603050405020304" pitchFamily="18" charset="0"/>
                <a:cs typeface="Mangal" panose="02040503050203030202" pitchFamily="18" charset="0"/>
              </a:rPr>
              <a:t>J Mech Phys Solids</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vol. 103, pp. 72–99, Jun. 2017, </a:t>
            </a:r>
            <a:r>
              <a:rPr lang="en-IN" sz="1800" kern="100" dirty="0" err="1">
                <a:effectLst/>
                <a:latin typeface="Calibri" panose="020F0502020204030204" pitchFamily="34" charset="0"/>
                <a:ea typeface="Times New Roman" panose="02020603050405020304" pitchFamily="18" charset="0"/>
                <a:cs typeface="Mangal" panose="02040503050203030202" pitchFamily="18" charset="0"/>
              </a:rPr>
              <a:t>doi</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10.1016/j.jmps.2017.03.015.</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indent="-406400">
              <a:lnSpc>
                <a:spcPct val="107000"/>
              </a:lnSpc>
              <a:spcAft>
                <a:spcPts val="800"/>
              </a:spcAft>
              <a:buNone/>
            </a:pPr>
            <a:r>
              <a:rPr lang="en-IN" sz="1800" kern="100" dirty="0">
                <a:effectLst/>
                <a:latin typeface="Calibri" panose="020F0502020204030204" pitchFamily="34" charset="0"/>
                <a:ea typeface="Times New Roman" panose="02020603050405020304" pitchFamily="18" charset="0"/>
                <a:cs typeface="Mangal" panose="02040503050203030202" pitchFamily="18" charset="0"/>
              </a:rPr>
              <a:t>[6]	E. Lorentz and V. Godard, “Gradient damage models: Toward full-scale computations,” </a:t>
            </a:r>
            <a:r>
              <a:rPr lang="en-IN" sz="1800" i="1" kern="100" dirty="0" err="1">
                <a:effectLst/>
                <a:latin typeface="Calibri" panose="020F0502020204030204" pitchFamily="34" charset="0"/>
                <a:ea typeface="Times New Roman" panose="02020603050405020304" pitchFamily="18" charset="0"/>
                <a:cs typeface="Mangal" panose="02040503050203030202" pitchFamily="18" charset="0"/>
              </a:rPr>
              <a:t>Comput</a:t>
            </a:r>
            <a:r>
              <a:rPr lang="en-IN" sz="1800" i="1" kern="100" dirty="0">
                <a:effectLst/>
                <a:latin typeface="Calibri" panose="020F0502020204030204" pitchFamily="34" charset="0"/>
                <a:ea typeface="Times New Roman" panose="02020603050405020304" pitchFamily="18" charset="0"/>
                <a:cs typeface="Mangal" panose="02040503050203030202" pitchFamily="18" charset="0"/>
              </a:rPr>
              <a:t> Methods Appl Mech Eng</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vol. 200, no. 21–22, pp. 1927–1944, May 2011, </a:t>
            </a:r>
            <a:r>
              <a:rPr lang="en-IN" sz="1800" kern="100" dirty="0" err="1">
                <a:effectLst/>
                <a:latin typeface="Calibri" panose="020F0502020204030204" pitchFamily="34" charset="0"/>
                <a:ea typeface="Times New Roman" panose="02020603050405020304" pitchFamily="18" charset="0"/>
                <a:cs typeface="Mangal" panose="02040503050203030202" pitchFamily="18" charset="0"/>
              </a:rPr>
              <a:t>doi</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10.1016/j.cma.2010.06.025.</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07000"/>
              </a:lnSpc>
              <a:spcAft>
                <a:spcPts val="800"/>
              </a:spcAft>
              <a:buNone/>
            </a:pPr>
            <a:r>
              <a:rPr lang="en-IN" sz="1800" kern="100" dirty="0">
                <a:effectLst/>
                <a:latin typeface="Calibri" panose="020F0502020204030204" pitchFamily="34" charset="0"/>
                <a:ea typeface="Times New Roman" panose="02020603050405020304" pitchFamily="18" charset="0"/>
                <a:cs typeface="Mangal" panose="02040503050203030202" pitchFamily="18" charset="0"/>
              </a:rPr>
              <a:t>[7]A. Pandey and S. Kumar, “A multi-level adaptive mesh refinement strategy for unified phase field fracture </a:t>
            </a:r>
            <a:r>
              <a:rPr lang="en-IN" sz="1800" kern="100" dirty="0" err="1">
                <a:effectLst/>
                <a:latin typeface="Calibri" panose="020F0502020204030204" pitchFamily="34" charset="0"/>
                <a:ea typeface="Times New Roman" panose="02020603050405020304" pitchFamily="18" charset="0"/>
                <a:cs typeface="Mangal" panose="02040503050203030202" pitchFamily="18" charset="0"/>
              </a:rPr>
              <a:t>modeling</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using       unstructured conformal simplices,” </a:t>
            </a:r>
            <a:r>
              <a:rPr lang="en-IN" sz="1800" i="1" kern="100" dirty="0" err="1">
                <a:effectLst/>
                <a:latin typeface="Calibri" panose="020F0502020204030204" pitchFamily="34" charset="0"/>
                <a:ea typeface="Times New Roman" panose="02020603050405020304" pitchFamily="18" charset="0"/>
                <a:cs typeface="Mangal" panose="02040503050203030202" pitchFamily="18" charset="0"/>
              </a:rPr>
              <a:t>Comput</a:t>
            </a:r>
            <a:r>
              <a:rPr lang="en-IN" sz="1800" i="1" kern="100" dirty="0">
                <a:effectLst/>
                <a:latin typeface="Calibri" panose="020F0502020204030204" pitchFamily="34" charset="0"/>
                <a:ea typeface="Times New Roman" panose="02020603050405020304" pitchFamily="18" charset="0"/>
                <a:cs typeface="Mangal" panose="02040503050203030202" pitchFamily="18" charset="0"/>
              </a:rPr>
              <a:t> Methods Appl Mech Eng</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vol. 433, Jan. 2025, </a:t>
            </a:r>
            <a:r>
              <a:rPr lang="en-IN" sz="1800" kern="100" dirty="0" err="1">
                <a:effectLst/>
                <a:latin typeface="Calibri" panose="020F0502020204030204" pitchFamily="34" charset="0"/>
                <a:ea typeface="Times New Roman" panose="02020603050405020304" pitchFamily="18" charset="0"/>
                <a:cs typeface="Mangal" panose="02040503050203030202" pitchFamily="18" charset="0"/>
              </a:rPr>
              <a:t>doi</a:t>
            </a:r>
            <a:r>
              <a:rPr lang="en-IN" sz="1800" kern="100" dirty="0">
                <a:effectLst/>
                <a:latin typeface="Calibri" panose="020F0502020204030204" pitchFamily="34" charset="0"/>
                <a:ea typeface="Times New Roman" panose="02020603050405020304" pitchFamily="18" charset="0"/>
                <a:cs typeface="Mangal" panose="02040503050203030202" pitchFamily="18" charset="0"/>
              </a:rPr>
              <a:t>: 10.1016/j.cma.2024.117514.</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r>
              <a:rPr lang="en-IN" sz="1800" dirty="0"/>
              <a:t>[8] https://www.researchgate.net/figure/General-softening-curves-using-using-proposed-models-f-t-D-30-MPa-G-f-D-012-N-mm_fig4_356816231</a:t>
            </a:r>
          </a:p>
        </p:txBody>
      </p:sp>
      <p:sp>
        <p:nvSpPr>
          <p:cNvPr id="4" name="Slide Number Placeholder 3">
            <a:extLst>
              <a:ext uri="{FF2B5EF4-FFF2-40B4-BE49-F238E27FC236}">
                <a16:creationId xmlns:a16="http://schemas.microsoft.com/office/drawing/2014/main" id="{B6405672-C88F-4661-5F90-2625EE772778}"/>
              </a:ext>
            </a:extLst>
          </p:cNvPr>
          <p:cNvSpPr>
            <a:spLocks noGrp="1"/>
          </p:cNvSpPr>
          <p:nvPr>
            <p:ph type="sldNum" sz="quarter" idx="12"/>
          </p:nvPr>
        </p:nvSpPr>
        <p:spPr/>
        <p:txBody>
          <a:bodyPr/>
          <a:lstStyle/>
          <a:p>
            <a:fld id="{354048E3-9036-4E57-B95A-7E7FA1A19CF2}" type="slidenum">
              <a:rPr lang="en-IN" smtClean="0"/>
              <a:t>23</a:t>
            </a:fld>
            <a:endParaRPr lang="en-IN"/>
          </a:p>
        </p:txBody>
      </p:sp>
    </p:spTree>
    <p:extLst>
      <p:ext uri="{BB962C8B-B14F-4D97-AF65-F5344CB8AC3E}">
        <p14:creationId xmlns:p14="http://schemas.microsoft.com/office/powerpoint/2010/main" val="1044979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nimalist thank you slide with gratitude message at center, adorned with colorful autumn leaves &amp; pastel color accents.">
            <a:extLst>
              <a:ext uri="{FF2B5EF4-FFF2-40B4-BE49-F238E27FC236}">
                <a16:creationId xmlns:a16="http://schemas.microsoft.com/office/drawing/2014/main" id="{62B1B2EA-775E-FB24-832A-5C1747EF2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2139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2D6A381-5419-F6DC-352D-D24D91201A2A}"/>
              </a:ext>
            </a:extLst>
          </p:cNvPr>
          <p:cNvSpPr/>
          <p:nvPr/>
        </p:nvSpPr>
        <p:spPr>
          <a:xfrm>
            <a:off x="3529446" y="3775476"/>
            <a:ext cx="5081154" cy="1070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lide Number Placeholder 4">
            <a:extLst>
              <a:ext uri="{FF2B5EF4-FFF2-40B4-BE49-F238E27FC236}">
                <a16:creationId xmlns:a16="http://schemas.microsoft.com/office/drawing/2014/main" id="{A788EF06-9E58-146C-095A-E50A70B70BF1}"/>
              </a:ext>
            </a:extLst>
          </p:cNvPr>
          <p:cNvSpPr>
            <a:spLocks noGrp="1"/>
          </p:cNvSpPr>
          <p:nvPr>
            <p:ph type="sldNum" sz="quarter" idx="12"/>
          </p:nvPr>
        </p:nvSpPr>
        <p:spPr/>
        <p:txBody>
          <a:bodyPr/>
          <a:lstStyle/>
          <a:p>
            <a:fld id="{354048E3-9036-4E57-B95A-7E7FA1A19CF2}" type="slidenum">
              <a:rPr lang="en-IN" smtClean="0"/>
              <a:t>24</a:t>
            </a:fld>
            <a:endParaRPr lang="en-IN"/>
          </a:p>
        </p:txBody>
      </p:sp>
    </p:spTree>
    <p:extLst>
      <p:ext uri="{BB962C8B-B14F-4D97-AF65-F5344CB8AC3E}">
        <p14:creationId xmlns:p14="http://schemas.microsoft.com/office/powerpoint/2010/main" val="1412941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2C02D-F546-1D2B-F46B-817EBF8A8E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083134-12EC-CD95-6831-CBD6ACF51D7F}"/>
              </a:ext>
            </a:extLst>
          </p:cNvPr>
          <p:cNvSpPr txBox="1"/>
          <p:nvPr/>
        </p:nvSpPr>
        <p:spPr>
          <a:xfrm>
            <a:off x="685799" y="329276"/>
            <a:ext cx="249001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1. Introduction</a:t>
            </a: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C80A3BC-450E-6CE3-0246-C90EF1E80C44}"/>
              </a:ext>
            </a:extLst>
          </p:cNvPr>
          <p:cNvSpPr txBox="1"/>
          <p:nvPr/>
        </p:nvSpPr>
        <p:spPr>
          <a:xfrm>
            <a:off x="841664" y="1080655"/>
            <a:ext cx="10567554" cy="5047536"/>
          </a:xfrm>
          <a:prstGeom prst="rect">
            <a:avLst/>
          </a:prstGeom>
          <a:noFill/>
        </p:spPr>
        <p:txBody>
          <a:bodyPr wrap="square" rtlCol="0">
            <a:spAutoFit/>
          </a:bodyPr>
          <a:lstStyle/>
          <a:p>
            <a:pPr>
              <a:buNone/>
            </a:pPr>
            <a:r>
              <a:rPr lang="en-US" dirty="0">
                <a:latin typeface="Times New Roman" panose="02020603050405020304" pitchFamily="18" charset="0"/>
                <a:cs typeface="Times New Roman" panose="02020603050405020304" pitchFamily="18" charset="0"/>
              </a:rPr>
              <a:t>Quasi-brittle materials (like concrete, ceramics, and rocks) soften gradually before fracturing, a key characteristic for predicting material failure in structures.</a:t>
            </a:r>
          </a:p>
          <a:p>
            <a:pPr>
              <a:buNone/>
            </a:pPr>
            <a:r>
              <a:rPr lang="en-US" b="1" dirty="0">
                <a:latin typeface="Times New Roman" panose="02020603050405020304" pitchFamily="18" charset="0"/>
                <a:cs typeface="Times New Roman" panose="02020603050405020304" pitchFamily="18" charset="0"/>
              </a:rPr>
              <a:t>Challenges with Traditional Methods</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FEM and Phase-Field Models: Accurate but computationally expensive and require fine-tuning for complex fractures.</a:t>
            </a:r>
          </a:p>
          <a:p>
            <a:pPr>
              <a:buNone/>
            </a:pPr>
            <a:r>
              <a:rPr lang="en-US" b="1" dirty="0">
                <a:latin typeface="Times New Roman" panose="02020603050405020304" pitchFamily="18" charset="0"/>
                <a:cs typeface="Times New Roman" panose="02020603050405020304" pitchFamily="18" charset="0"/>
              </a:rPr>
              <a:t>Phase-Field Model</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Represents fractures using a continuous damage parameter.</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Computationally intensive, especially for large-scale problems.</a:t>
            </a:r>
          </a:p>
          <a:p>
            <a:pPr>
              <a:buNone/>
            </a:pPr>
            <a:r>
              <a:rPr lang="en-US" b="1" dirty="0">
                <a:latin typeface="Times New Roman" panose="02020603050405020304" pitchFamily="18" charset="0"/>
                <a:cs typeface="Times New Roman" panose="02020603050405020304" pitchFamily="18" charset="0"/>
              </a:rPr>
              <a:t>Machine Learning Approach:</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Physics-Informed ML integrates fracture mechanics equations for faster, more efficient simulations.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Focus Areas: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Predicting displacement.</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Using a physics-based loss function to minimize errors.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Capturing softening behavior from intact material to full fracture.</a:t>
            </a:r>
          </a:p>
          <a:p>
            <a:pPr>
              <a:buNone/>
            </a:pPr>
            <a:r>
              <a:rPr lang="en-US" b="1" dirty="0">
                <a:latin typeface="Times New Roman" panose="02020603050405020304" pitchFamily="18" charset="0"/>
                <a:cs typeface="Times New Roman" panose="02020603050405020304" pitchFamily="18" charset="0"/>
              </a:rPr>
              <a:t>Impact: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Efficient and scalable simulations.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Applications in civil engineering, aerospace, and materials science for safer, more reliable structures.</a:t>
            </a:r>
          </a:p>
          <a:p>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6D4E5EA-C37B-2423-4511-3633B7E649AB}"/>
              </a:ext>
            </a:extLst>
          </p:cNvPr>
          <p:cNvSpPr>
            <a:spLocks noGrp="1"/>
          </p:cNvSpPr>
          <p:nvPr>
            <p:ph type="sldNum" sz="quarter" idx="12"/>
          </p:nvPr>
        </p:nvSpPr>
        <p:spPr/>
        <p:txBody>
          <a:bodyPr/>
          <a:lstStyle/>
          <a:p>
            <a:fld id="{354048E3-9036-4E57-B95A-7E7FA1A19CF2}" type="slidenum">
              <a:rPr lang="en-IN" smtClean="0"/>
              <a:t>3</a:t>
            </a:fld>
            <a:endParaRPr lang="en-IN"/>
          </a:p>
        </p:txBody>
      </p:sp>
    </p:spTree>
    <p:extLst>
      <p:ext uri="{BB962C8B-B14F-4D97-AF65-F5344CB8AC3E}">
        <p14:creationId xmlns:p14="http://schemas.microsoft.com/office/powerpoint/2010/main" val="3498706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C2813-B5FE-723C-DF07-6A1D8A736A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DE774B-6A4E-40D2-D475-5068E197897F}"/>
              </a:ext>
            </a:extLst>
          </p:cNvPr>
          <p:cNvSpPr txBox="1"/>
          <p:nvPr/>
        </p:nvSpPr>
        <p:spPr>
          <a:xfrm>
            <a:off x="995964" y="1164451"/>
            <a:ext cx="386541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2. Objective</a:t>
            </a: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B0D3093-452D-C33D-9A07-D65A3A313188}"/>
              </a:ext>
            </a:extLst>
          </p:cNvPr>
          <p:cNvSpPr txBox="1"/>
          <p:nvPr/>
        </p:nvSpPr>
        <p:spPr>
          <a:xfrm>
            <a:off x="995964" y="1808578"/>
            <a:ext cx="9975273" cy="1530162"/>
          </a:xfrm>
          <a:prstGeom prst="rect">
            <a:avLst/>
          </a:prstGeom>
          <a:noFill/>
        </p:spPr>
        <p:txBody>
          <a:bodyPr wrap="square" rtlCol="0">
            <a:spAutoFit/>
          </a:bodyPr>
          <a:lstStyle/>
          <a:p>
            <a:pPr marL="285750" lvl="0" indent="-285750" algn="just">
              <a:lnSpc>
                <a:spcPct val="115000"/>
              </a:lnSpc>
              <a:spcAft>
                <a:spcPts val="800"/>
              </a:spcAft>
              <a:buSzPts val="1000"/>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Developing a computational framework that predicts displacement and damage evolution in a structure under applied loading.</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285750" lvl="0" indent="-285750" algn="just">
              <a:lnSpc>
                <a:spcPct val="115000"/>
              </a:lnSpc>
              <a:spcAft>
                <a:spcPts val="800"/>
              </a:spcAft>
              <a:buSzPts val="1000"/>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Formulating a physics-informed loss function, which are Residuals of phase field equation.</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Extending the approach to capture fracture propagation and material softening behaviour</a:t>
            </a:r>
            <a:endParaRPr lang="en-IN" dirty="0"/>
          </a:p>
        </p:txBody>
      </p:sp>
      <p:sp>
        <p:nvSpPr>
          <p:cNvPr id="4" name="Slide Number Placeholder 3">
            <a:extLst>
              <a:ext uri="{FF2B5EF4-FFF2-40B4-BE49-F238E27FC236}">
                <a16:creationId xmlns:a16="http://schemas.microsoft.com/office/drawing/2014/main" id="{708ACC44-4CAE-739D-7BC0-712D54583EE7}"/>
              </a:ext>
            </a:extLst>
          </p:cNvPr>
          <p:cNvSpPr>
            <a:spLocks noGrp="1"/>
          </p:cNvSpPr>
          <p:nvPr>
            <p:ph type="sldNum" sz="quarter" idx="12"/>
          </p:nvPr>
        </p:nvSpPr>
        <p:spPr/>
        <p:txBody>
          <a:bodyPr/>
          <a:lstStyle/>
          <a:p>
            <a:fld id="{354048E3-9036-4E57-B95A-7E7FA1A19CF2}" type="slidenum">
              <a:rPr lang="en-IN" smtClean="0"/>
              <a:t>4</a:t>
            </a:fld>
            <a:endParaRPr lang="en-IN"/>
          </a:p>
        </p:txBody>
      </p:sp>
    </p:spTree>
    <p:extLst>
      <p:ext uri="{BB962C8B-B14F-4D97-AF65-F5344CB8AC3E}">
        <p14:creationId xmlns:p14="http://schemas.microsoft.com/office/powerpoint/2010/main" val="2932589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4ABCE-1522-074B-FA7D-C8A38651CDE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DB37BF-8BAF-507E-EED0-BBEAE9BFF9AD}"/>
              </a:ext>
            </a:extLst>
          </p:cNvPr>
          <p:cNvSpPr txBox="1"/>
          <p:nvPr/>
        </p:nvSpPr>
        <p:spPr>
          <a:xfrm>
            <a:off x="800100" y="809025"/>
            <a:ext cx="700347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3. Background and Theory</a:t>
            </a: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AEDC625-A67C-98DD-DF6F-4A2ADAED4A7B}"/>
              </a:ext>
            </a:extLst>
          </p:cNvPr>
          <p:cNvSpPr txBox="1"/>
          <p:nvPr/>
        </p:nvSpPr>
        <p:spPr>
          <a:xfrm>
            <a:off x="800100" y="1622086"/>
            <a:ext cx="800424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3.1. Historical Context and Motivation for Fracture Modelling</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DD32208-86AE-ED52-4F1F-4898D9EC4CE4}"/>
              </a:ext>
            </a:extLst>
          </p:cNvPr>
          <p:cNvSpPr txBox="1"/>
          <p:nvPr/>
        </p:nvSpPr>
        <p:spPr>
          <a:xfrm>
            <a:off x="800100" y="2373592"/>
            <a:ext cx="11087100" cy="2862322"/>
          </a:xfrm>
          <a:prstGeom prst="rect">
            <a:avLst/>
          </a:prstGeom>
          <a:noFill/>
        </p:spPr>
        <p:txBody>
          <a:bodyPr wrap="square" rtlCol="0">
            <a:spAutoFit/>
          </a:bodyPr>
          <a:lstStyle/>
          <a:p>
            <a:pPr algn="just">
              <a:buNone/>
            </a:pPr>
            <a:r>
              <a:rPr lang="en-US" dirty="0">
                <a:latin typeface="Times New Roman" panose="02020603050405020304" pitchFamily="18" charset="0"/>
                <a:cs typeface="Times New Roman" panose="02020603050405020304" pitchFamily="18" charset="0"/>
              </a:rPr>
              <a:t>Fracture mechanics has evolved over centuries, beginning with early observations by Leonardo da Vinci and Galileo Galilei, who noted that material strength depends on size and shape, and introduced scaling laws for materials under tension and bending. In the 19th century, the use of iron and steel raised concerns about fracture-related failures, with David Kirkaldy conducting large-scale experiments on these materials, providing early insights into their brittleness. The field progressed significantly in 1920 when Alan Griffith introduced an energy-based theory explaining that cracks propagate when the energy released by an advancing crack exceeds a critical threshold. This theory, forming the basis of Linear Elastic Fracture Mechanics (LEFM), became crucial during and after World War II, especially following failures in Liberty ships and Comet aircraft, which highlighted the need for a deeper understanding of fracture mechanics in engineering design.</a:t>
            </a:r>
          </a:p>
          <a:p>
            <a:pPr algn="just">
              <a:buNone/>
            </a:pP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35CAD3A-B56F-D70B-63A1-9F13D4EF28E7}"/>
              </a:ext>
            </a:extLst>
          </p:cNvPr>
          <p:cNvSpPr>
            <a:spLocks noGrp="1"/>
          </p:cNvSpPr>
          <p:nvPr>
            <p:ph type="sldNum" sz="quarter" idx="12"/>
          </p:nvPr>
        </p:nvSpPr>
        <p:spPr/>
        <p:txBody>
          <a:bodyPr/>
          <a:lstStyle/>
          <a:p>
            <a:fld id="{354048E3-9036-4E57-B95A-7E7FA1A19CF2}" type="slidenum">
              <a:rPr lang="en-IN" smtClean="0"/>
              <a:t>5</a:t>
            </a:fld>
            <a:endParaRPr lang="en-IN"/>
          </a:p>
        </p:txBody>
      </p:sp>
    </p:spTree>
    <p:extLst>
      <p:ext uri="{BB962C8B-B14F-4D97-AF65-F5344CB8AC3E}">
        <p14:creationId xmlns:p14="http://schemas.microsoft.com/office/powerpoint/2010/main" val="2392773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32958-6A8A-3E77-1E97-FCDFC9D5FFD4}"/>
            </a:ext>
          </a:extLst>
        </p:cNvPr>
        <p:cNvGrpSpPr/>
        <p:nvPr/>
      </p:nvGrpSpPr>
      <p:grpSpPr>
        <a:xfrm>
          <a:off x="0" y="0"/>
          <a:ext cx="0" cy="0"/>
          <a:chOff x="0" y="0"/>
          <a:chExt cx="0" cy="0"/>
        </a:xfrm>
      </p:grpSpPr>
      <p:pic>
        <p:nvPicPr>
          <p:cNvPr id="2" name="Picture 1" descr="STEM Mystery: War Ships Splitting - Edheads">
            <a:extLst>
              <a:ext uri="{FF2B5EF4-FFF2-40B4-BE49-F238E27FC236}">
                <a16:creationId xmlns:a16="http://schemas.microsoft.com/office/drawing/2014/main" id="{C723118B-5F33-1B01-6622-B2600CD505F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5960" y="272299"/>
            <a:ext cx="5485932" cy="3052792"/>
          </a:xfrm>
          <a:prstGeom prst="rect">
            <a:avLst/>
          </a:prstGeom>
          <a:noFill/>
          <a:ln>
            <a:noFill/>
          </a:ln>
        </p:spPr>
      </p:pic>
      <p:sp>
        <p:nvSpPr>
          <p:cNvPr id="3" name="TextBox 2">
            <a:extLst>
              <a:ext uri="{FF2B5EF4-FFF2-40B4-BE49-F238E27FC236}">
                <a16:creationId xmlns:a16="http://schemas.microsoft.com/office/drawing/2014/main" id="{98E3FE9A-F734-E2F0-FD16-2C3374B40FAD}"/>
              </a:ext>
            </a:extLst>
          </p:cNvPr>
          <p:cNvSpPr txBox="1"/>
          <p:nvPr/>
        </p:nvSpPr>
        <p:spPr>
          <a:xfrm>
            <a:off x="2576945" y="3429000"/>
            <a:ext cx="5574947" cy="523220"/>
          </a:xfrm>
          <a:prstGeom prst="rect">
            <a:avLst/>
          </a:prstGeom>
          <a:noFill/>
        </p:spPr>
        <p:txBody>
          <a:bodyPr wrap="square" rtlCol="0">
            <a:spAutoFit/>
          </a:bodyPr>
          <a:lstStyle/>
          <a:p>
            <a:r>
              <a:rPr lang="en-IN" sz="1400" dirty="0">
                <a:effectLst/>
                <a:latin typeface="Times New Roman" panose="02020603050405020304" pitchFamily="18" charset="0"/>
                <a:ea typeface="Calibri" panose="020F0502020204030204" pitchFamily="34" charset="0"/>
              </a:rPr>
              <a:t>Fig. Brittle fracture caused in Liberty Ship, yellow box- top view, red box- side view, blue box- fracture at </a:t>
            </a:r>
            <a:r>
              <a:rPr lang="en-IN" sz="1400" dirty="0" err="1">
                <a:effectLst/>
                <a:latin typeface="Times New Roman" panose="02020603050405020304" pitchFamily="18" charset="0"/>
                <a:ea typeface="Calibri" panose="020F0502020204030204" pitchFamily="34" charset="0"/>
              </a:rPr>
              <a:t>centered</a:t>
            </a:r>
            <a:endParaRPr lang="en-IN" sz="1400" dirty="0"/>
          </a:p>
        </p:txBody>
      </p:sp>
      <p:sp>
        <p:nvSpPr>
          <p:cNvPr id="4" name="TextBox 3">
            <a:extLst>
              <a:ext uri="{FF2B5EF4-FFF2-40B4-BE49-F238E27FC236}">
                <a16:creationId xmlns:a16="http://schemas.microsoft.com/office/drawing/2014/main" id="{89020886-6128-91E2-77B4-95CE06DCBEAE}"/>
              </a:ext>
            </a:extLst>
          </p:cNvPr>
          <p:cNvSpPr txBox="1"/>
          <p:nvPr/>
        </p:nvSpPr>
        <p:spPr>
          <a:xfrm>
            <a:off x="1018309" y="4179240"/>
            <a:ext cx="10557163" cy="2308324"/>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While LEFM was effective for brittle materials, it could not explain the fracture behavior of ductile and quasi-brittle materials, which exhibit softening behavior before failure. This limitation led to the development of </a:t>
            </a:r>
            <a:r>
              <a:rPr lang="en-US" dirty="0" err="1">
                <a:latin typeface="Times New Roman" panose="02020603050405020304" pitchFamily="18" charset="0"/>
                <a:cs typeface="Times New Roman" panose="02020603050405020304" pitchFamily="18" charset="0"/>
              </a:rPr>
              <a:t>Elasto</a:t>
            </a:r>
            <a:r>
              <a:rPr lang="en-US" dirty="0">
                <a:latin typeface="Times New Roman" panose="02020603050405020304" pitchFamily="18" charset="0"/>
                <a:cs typeface="Times New Roman" panose="02020603050405020304" pitchFamily="18" charset="0"/>
              </a:rPr>
              <a:t>-Plastic Fracture Mechanics (EPFM) and Cohesive Zone Models (CZM), which account for plastic deformation and damage evolution. In the late 20th century, computational methods such as Finite Element Methods (FEM) and Phase Field Models (PFM) emerged, with the Phase Field Method gaining popularity for representing fractures as a continuous field, thus eliminating the need for explicit crack tracking. However, these methods are computationally expensive, particularly for simulating complex crack propagation in large-scale problems.</a:t>
            </a:r>
          </a:p>
        </p:txBody>
      </p:sp>
      <p:sp>
        <p:nvSpPr>
          <p:cNvPr id="5" name="Slide Number Placeholder 4">
            <a:extLst>
              <a:ext uri="{FF2B5EF4-FFF2-40B4-BE49-F238E27FC236}">
                <a16:creationId xmlns:a16="http://schemas.microsoft.com/office/drawing/2014/main" id="{6470C856-8E46-D2A9-59E0-16AF5B652C69}"/>
              </a:ext>
            </a:extLst>
          </p:cNvPr>
          <p:cNvSpPr>
            <a:spLocks noGrp="1"/>
          </p:cNvSpPr>
          <p:nvPr>
            <p:ph type="sldNum" sz="quarter" idx="12"/>
          </p:nvPr>
        </p:nvSpPr>
        <p:spPr/>
        <p:txBody>
          <a:bodyPr/>
          <a:lstStyle/>
          <a:p>
            <a:fld id="{354048E3-9036-4E57-B95A-7E7FA1A19CF2}" type="slidenum">
              <a:rPr lang="en-IN" smtClean="0"/>
              <a:t>6</a:t>
            </a:fld>
            <a:endParaRPr lang="en-IN"/>
          </a:p>
        </p:txBody>
      </p:sp>
    </p:spTree>
    <p:extLst>
      <p:ext uri="{BB962C8B-B14F-4D97-AF65-F5344CB8AC3E}">
        <p14:creationId xmlns:p14="http://schemas.microsoft.com/office/powerpoint/2010/main" val="661685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2F10-C371-265A-109C-702FCC708E7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93CFAE4-2A80-D9C4-9468-BA2DEA8A8E09}"/>
              </a:ext>
            </a:extLst>
          </p:cNvPr>
          <p:cNvSpPr txBox="1"/>
          <p:nvPr/>
        </p:nvSpPr>
        <p:spPr>
          <a:xfrm>
            <a:off x="562449" y="374073"/>
            <a:ext cx="655666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3.2. Phase-Field Model for Fracture Prediction</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1AC17F-9D9D-EF43-9B25-D48939E459E2}"/>
                  </a:ext>
                </a:extLst>
              </p:cNvPr>
              <p:cNvSpPr txBox="1"/>
              <p:nvPr/>
            </p:nvSpPr>
            <p:spPr>
              <a:xfrm>
                <a:off x="768927" y="835738"/>
                <a:ext cx="10983191" cy="5733814"/>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Traditional Methods</a:t>
                </a:r>
                <a:r>
                  <a:rPr lang="en-IN"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Discrete methods like Cohesive Zone Model (CZM) and Extended Finite Element Method (XFEM) explicitly track cracks but become computationally expensive for complex fractures (crack initiation, branching, and merging).</a:t>
                </a:r>
              </a:p>
              <a:p>
                <a:r>
                  <a:rPr lang="en-IN" b="1" dirty="0">
                    <a:latin typeface="Times New Roman" panose="02020603050405020304" pitchFamily="18" charset="0"/>
                    <a:cs typeface="Times New Roman" panose="02020603050405020304" pitchFamily="18" charset="0"/>
                  </a:rPr>
                  <a:t>Phase-Field Model (PFM):</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Represents fractures as a diffuse damage field instead of a sharp discontinuity.</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No need for explicit crack tracking, enabling automatic crack initiation and propagation.</a:t>
                </a:r>
              </a:p>
              <a:p>
                <a:pPr>
                  <a:buNone/>
                </a:pPr>
                <a:r>
                  <a:rPr lang="en-IN" b="1" dirty="0">
                    <a:latin typeface="Times New Roman" panose="02020603050405020304" pitchFamily="18" charset="0"/>
                    <a:cs typeface="Times New Roman" panose="02020603050405020304" pitchFamily="18" charset="0"/>
                  </a:rPr>
                  <a:t>Key Features:</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Damage Variable </a:t>
                </a:r>
                <a:r>
                  <a:rPr lang="el-GR" dirty="0">
                    <a:latin typeface="Times New Roman" panose="02020603050405020304" pitchFamily="18" charset="0"/>
                    <a:cs typeface="Times New Roman" panose="02020603050405020304" pitchFamily="18" charset="0"/>
                  </a:rPr>
                  <a:t>ϕ(</a:t>
                </a:r>
                <a:r>
                  <a:rPr lang="en-IN" dirty="0" err="1">
                    <a:latin typeface="Times New Roman" panose="02020603050405020304" pitchFamily="18" charset="0"/>
                    <a:cs typeface="Times New Roman" panose="02020603050405020304" pitchFamily="18" charset="0"/>
                  </a:rPr>
                  <a:t>x,t</a:t>
                </a:r>
                <a:r>
                  <a:rPr lang="en-IN" dirty="0">
                    <a:latin typeface="Times New Roman" panose="02020603050405020304" pitchFamily="18" charset="0"/>
                    <a:cs typeface="Times New Roman" panose="02020603050405020304" pitchFamily="18" charset="0"/>
                  </a:rPr>
                  <a:t>):</a:t>
                </a:r>
              </a:p>
              <a:p>
                <a:pPr marL="1200150" lvl="2" indent="-285750">
                  <a:buFont typeface="Arial" panose="020B0604020202020204" pitchFamily="34" charset="0"/>
                  <a:buChar char="•"/>
                </a:pPr>
                <a:r>
                  <a:rPr lang="el-GR" dirty="0">
                    <a:latin typeface="Times New Roman" panose="02020603050405020304" pitchFamily="18" charset="0"/>
                    <a:cs typeface="Times New Roman" panose="02020603050405020304" pitchFamily="18" charset="0"/>
                  </a:rPr>
                  <a:t>ϕ=0: </a:t>
                </a:r>
                <a:r>
                  <a:rPr lang="en-IN" dirty="0">
                    <a:latin typeface="Times New Roman" panose="02020603050405020304" pitchFamily="18" charset="0"/>
                    <a:cs typeface="Times New Roman" panose="02020603050405020304" pitchFamily="18" charset="0"/>
                  </a:rPr>
                  <a:t>Intact material.</a:t>
                </a:r>
              </a:p>
              <a:p>
                <a:pPr marL="1200150" lvl="2" indent="-285750">
                  <a:buFont typeface="Arial" panose="020B0604020202020204" pitchFamily="34" charset="0"/>
                  <a:buChar char="•"/>
                </a:pPr>
                <a:r>
                  <a:rPr lang="el-GR" dirty="0">
                    <a:latin typeface="Times New Roman" panose="02020603050405020304" pitchFamily="18" charset="0"/>
                    <a:cs typeface="Times New Roman" panose="02020603050405020304" pitchFamily="18" charset="0"/>
                  </a:rPr>
                  <a:t>ϕ=1: </a:t>
                </a:r>
                <a:r>
                  <a:rPr lang="en-IN" dirty="0">
                    <a:latin typeface="Times New Roman" panose="02020603050405020304" pitchFamily="18" charset="0"/>
                    <a:cs typeface="Times New Roman" panose="02020603050405020304" pitchFamily="18" charset="0"/>
                  </a:rPr>
                  <a:t>Fully fractured region.</a:t>
                </a:r>
              </a:p>
              <a:p>
                <a:pPr marL="1200150" lvl="2"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0&lt;</a:t>
                </a:r>
                <a:r>
                  <a:rPr lang="el-GR" dirty="0">
                    <a:latin typeface="Times New Roman" panose="02020603050405020304" pitchFamily="18" charset="0"/>
                    <a:cs typeface="Times New Roman" panose="02020603050405020304" pitchFamily="18" charset="0"/>
                  </a:rPr>
                  <a:t>ϕ&lt;1: </a:t>
                </a:r>
                <a:r>
                  <a:rPr lang="en-IN" dirty="0">
                    <a:latin typeface="Times New Roman" panose="02020603050405020304" pitchFamily="18" charset="0"/>
                    <a:cs typeface="Times New Roman" panose="02020603050405020304" pitchFamily="18" charset="0"/>
                  </a:rPr>
                  <a:t>Fracture process zone (progressive material degradation).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Benefits: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Ideal for simulating complex fracture patterns.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Computationally efficient compared to discrete methods.</a:t>
                </a:r>
              </a:p>
              <a:p>
                <a:pPr>
                  <a:buNone/>
                </a:pPr>
                <a:r>
                  <a:rPr lang="en-US" b="1" dirty="0">
                    <a:latin typeface="Times New Roman" panose="02020603050405020304" pitchFamily="18" charset="0"/>
                    <a:cs typeface="Times New Roman" panose="02020603050405020304" pitchFamily="18" charset="0"/>
                  </a:rPr>
                  <a:t>Mathematical Formulation:</a:t>
                </a:r>
              </a:p>
              <a:p>
                <a:r>
                  <a:rPr lang="en-US" dirty="0">
                    <a:latin typeface="Times New Roman" panose="02020603050405020304" pitchFamily="18" charset="0"/>
                    <a:cs typeface="Times New Roman" panose="02020603050405020304" pitchFamily="18" charset="0"/>
                  </a:rPr>
                  <a:t>The total energy functional includes:</a:t>
                </a:r>
              </a:p>
              <a:p>
                <a:pPr lvl="1"/>
                <a:endParaRPr lang="en-IN"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𝜀</m:t>
                      </m:r>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limLoc m:val="subSup"/>
                          <m:ctrlPr>
                            <a:rPr lang="en-IN" sz="1800" i="1">
                              <a:effectLst/>
                              <a:latin typeface="Cambria Math" panose="02040503050406030204" pitchFamily="18" charset="0"/>
                              <a:cs typeface="Times New Roman" panose="02020603050405020304" pitchFamily="18" charset="0"/>
                            </a:rPr>
                          </m:ctrlPr>
                        </m:naryPr>
                        <m:sub>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Ω</m:t>
                          </m:r>
                        </m:sub>
                        <m:sup/>
                        <m:e>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𝑔</m:t>
                              </m:r>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𝜑</m:t>
                                  </m:r>
                                </m:e>
                              </m:d>
                              <m:sSub>
                                <m:sSubPr>
                                  <m:ctrlPr>
                                    <a:rPr lang="en-IN" sz="1800" i="1">
                                      <a:effectLst/>
                                      <a:latin typeface="Cambria Math" panose="02040503050406030204" pitchFamily="18" charset="0"/>
                                      <a:cs typeface="Times New Roman" panose="02020603050405020304" pitchFamily="18" charset="0"/>
                                    </a:rPr>
                                  </m:ctrlPr>
                                </m:sSub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Ψ</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𝑒</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a:effectLst/>
                                      <a:latin typeface="Cambria Math" panose="02040503050406030204" pitchFamily="18" charset="0"/>
                                      <a:cs typeface="Times New Roman" panose="02020603050405020304" pitchFamily="18" charset="0"/>
                                    </a:rPr>
                                  </m:ctrlPr>
                                </m:fPr>
                                <m:num>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𝑐</m:t>
                                      </m:r>
                                    </m:sub>
                                  </m:sSub>
                                </m:num>
                                <m:den>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𝑐</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𝜔</m:t>
                                      </m:r>
                                    </m:sub>
                                  </m:sSub>
                                </m:den>
                              </m:f>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𝜔</m:t>
                                  </m:r>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𝜑</m:t>
                                      </m:r>
                                    </m:e>
                                  </m:d>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800" i="1">
                                      <a:effectLst/>
                                      <a:latin typeface="Cambria Math" panose="02040503050406030204" pitchFamily="18"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𝑜</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sup>
                              </m:sSubSup>
                              <m:sSup>
                                <m:sSupPr>
                                  <m:ctrlPr>
                                    <a:rPr lang="en-IN" sz="1800" i="1">
                                      <a:effectLst/>
                                      <a:latin typeface="Cambria Math" panose="02040503050406030204" pitchFamily="18" charset="0"/>
                                      <a:cs typeface="Times New Roman" panose="02020603050405020304" pitchFamily="18" charset="0"/>
                                    </a:rPr>
                                  </m:ctrlPr>
                                </m:sSupPr>
                                <m:e>
                                  <m:d>
                                    <m:dPr>
                                      <m:begChr m:val="|"/>
                                      <m:endChr m:val="|"/>
                                      <m:ctrlPr>
                                        <a:rPr lang="en-IN" sz="1800" i="1">
                                          <a:effectLst/>
                                          <a:latin typeface="Cambria Math" panose="02040503050406030204" pitchFamily="18" charset="0"/>
                                          <a:cs typeface="Times New Roman" panose="02020603050405020304" pitchFamily="18" charset="0"/>
                                        </a:rPr>
                                      </m:ctrlPr>
                                    </m:d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𝜑</m:t>
                                      </m:r>
                                    </m:e>
                                  </m:d>
                                </m:e>
                                <m:sup>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sup>
                              </m:sSup>
                            </m:e>
                          </m:d>
                        </m:e>
                      </m:nary>
                      <m:r>
                        <a:rPr lang="en-IN" sz="1800" i="1">
                          <a:effectLst/>
                          <a:latin typeface="Cambria Math" panose="02040503050406030204" pitchFamily="18" charset="0"/>
                          <a:ea typeface="Calibri" panose="020F0502020204030204" pitchFamily="34" charset="0"/>
                          <a:cs typeface="Times New Roman" panose="02020603050405020304" pitchFamily="18" charset="0"/>
                        </a:rPr>
                        <m:t>𝑑</m:t>
                      </m:r>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Ω</m:t>
                      </m:r>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541AC17F-9D9D-EF43-9B25-D48939E459E2}"/>
                  </a:ext>
                </a:extLst>
              </p:cNvPr>
              <p:cNvSpPr txBox="1">
                <a:spLocks noRot="1" noChangeAspect="1" noMove="1" noResize="1" noEditPoints="1" noAdjustHandles="1" noChangeArrowheads="1" noChangeShapeType="1" noTextEdit="1"/>
              </p:cNvSpPr>
              <p:nvPr/>
            </p:nvSpPr>
            <p:spPr>
              <a:xfrm>
                <a:off x="768927" y="835738"/>
                <a:ext cx="10983191" cy="5733814"/>
              </a:xfrm>
              <a:prstGeom prst="rect">
                <a:avLst/>
              </a:prstGeom>
              <a:blipFill>
                <a:blip r:embed="rId2"/>
                <a:stretch>
                  <a:fillRect l="-444" t="-531" r="-83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F7C195B5-E5C4-6101-C81B-D6E6136A4C84}"/>
              </a:ext>
            </a:extLst>
          </p:cNvPr>
          <p:cNvSpPr>
            <a:spLocks noGrp="1"/>
          </p:cNvSpPr>
          <p:nvPr>
            <p:ph type="sldNum" sz="quarter" idx="12"/>
          </p:nvPr>
        </p:nvSpPr>
        <p:spPr/>
        <p:txBody>
          <a:bodyPr/>
          <a:lstStyle/>
          <a:p>
            <a:fld id="{354048E3-9036-4E57-B95A-7E7FA1A19CF2}" type="slidenum">
              <a:rPr lang="en-IN" smtClean="0"/>
              <a:t>7</a:t>
            </a:fld>
            <a:endParaRPr lang="en-IN"/>
          </a:p>
        </p:txBody>
      </p:sp>
    </p:spTree>
    <p:extLst>
      <p:ext uri="{BB962C8B-B14F-4D97-AF65-F5344CB8AC3E}">
        <p14:creationId xmlns:p14="http://schemas.microsoft.com/office/powerpoint/2010/main" val="297597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10FE-A410-D706-2787-6A465FFA5F2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99F7FC3-C828-E0CF-1B69-BC4CCBC634DC}"/>
                  </a:ext>
                </a:extLst>
              </p:cNvPr>
              <p:cNvSpPr txBox="1"/>
              <p:nvPr/>
            </p:nvSpPr>
            <p:spPr>
              <a:xfrm>
                <a:off x="829596" y="1070264"/>
                <a:ext cx="10983191" cy="450443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Governing Equations :</a:t>
                </a:r>
              </a:p>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Equilibrium equation for mechanical deformation</a:t>
                </a:r>
              </a:p>
              <a:p>
                <a:pPr algn="ct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∇⋅σ =0</a:t>
                </a:r>
              </a:p>
              <a:p>
                <a:pPr marL="457200">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where σ is the Cauchy stress tensor.</a:t>
                </a:r>
              </a:p>
              <a:p>
                <a:pPr marL="457200">
                  <a:lnSpc>
                    <a:spcPct val="107000"/>
                  </a:lnSpc>
                  <a:spcAft>
                    <a:spcPts val="800"/>
                  </a:spcAft>
                  <a:buNone/>
                </a:pP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Phase field evolution equation: </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buNone/>
                </a:pPr>
                <a14:m>
                  <m:oMathPara xmlns:m="http://schemas.openxmlformats.org/officeDocument/2006/math">
                    <m:oMathParaPr>
                      <m:jc m:val="centerGroup"/>
                    </m:oMathParaPr>
                    <m:oMath xmlns:m="http://schemas.openxmlformats.org/officeDocument/2006/math">
                      <m:f>
                        <m:fPr>
                          <m:ctrlPr>
                            <a:rPr lang="en-IN" sz="1800" i="1" smtClean="0">
                              <a:effectLst/>
                              <a:latin typeface="Cambria Math" panose="02040503050406030204" pitchFamily="18" charset="0"/>
                              <a:cs typeface="Times New Roman" panose="02020603050405020304" pitchFamily="18" charset="0"/>
                            </a:rPr>
                          </m:ctrlPr>
                        </m:fPr>
                        <m:num>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𝑐</m:t>
                              </m:r>
                            </m:sub>
                          </m:sSub>
                        </m:num>
                        <m:den>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𝑜</m:t>
                              </m:r>
                            </m:sub>
                          </m:sSub>
                        </m:den>
                      </m:f>
                      <m:r>
                        <a:rPr lang="en-IN" sz="1800" i="1">
                          <a:effectLst/>
                          <a:latin typeface="Cambria Math" panose="02040503050406030204" pitchFamily="18" charset="0"/>
                          <a:ea typeface="Calibri" panose="020F0502020204030204" pitchFamily="34" charset="0"/>
                          <a:cs typeface="Times New Roman" panose="02020603050405020304" pitchFamily="18" charset="0"/>
                        </a:rPr>
                        <m:t>𝜑</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𝑐</m:t>
                          </m:r>
                        </m:sub>
                      </m:sSub>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𝑜</m:t>
                          </m:r>
                        </m:sub>
                      </m:sSub>
                      <m:sSup>
                        <m:sSupPr>
                          <m:ctrlPr>
                            <a:rPr lang="en-IN" sz="1800" i="1">
                              <a:effectLst/>
                              <a:latin typeface="Cambria Math" panose="02040503050406030204" pitchFamily="18" charset="0"/>
                              <a:cs typeface="Times New Roman" panose="02020603050405020304" pitchFamily="18" charset="0"/>
                            </a:rPr>
                          </m:ctrlPr>
                        </m:sSupPr>
                        <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m:t>
                          </m:r>
                        </m:e>
                        <m:sup>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IN" sz="1800" i="1">
                          <a:effectLst/>
                          <a:latin typeface="Cambria Math" panose="02040503050406030204" pitchFamily="18" charset="0"/>
                          <a:ea typeface="Calibri" panose="020F0502020204030204" pitchFamily="34" charset="0"/>
                          <a:cs typeface="Times New Roman" panose="02020603050405020304" pitchFamily="18" charset="0"/>
                        </a:rPr>
                        <m:t>𝜑</m:t>
                      </m:r>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IN" sz="1800" i="1">
                              <a:effectLst/>
                              <a:latin typeface="Cambria Math" panose="02040503050406030204" pitchFamily="18" charset="0"/>
                              <a:cs typeface="Times New Roman" panose="02020603050405020304" pitchFamily="18" charset="0"/>
                            </a:rPr>
                          </m:ctrlPr>
                        </m:s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𝑔</m:t>
                          </m:r>
                        </m:e>
                        <m: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up>
                      </m:sSup>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𝜑</m:t>
                          </m:r>
                        </m:e>
                      </m:d>
                      <m:r>
                        <a:rPr lang="en-IN" sz="1800" i="1">
                          <a:effectLst/>
                          <a:latin typeface="Cambria Math" panose="02040503050406030204" pitchFamily="18" charset="0"/>
                          <a:ea typeface="Calibri" panose="020F0502020204030204" pitchFamily="34" charset="0"/>
                          <a:cs typeface="Times New Roman" panose="02020603050405020304" pitchFamily="18" charset="0"/>
                        </a:rPr>
                        <m:t>𝐻</m:t>
                      </m:r>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e>
                      </m:d>
                    </m:oMath>
                  </m:oMathPara>
                </a14:m>
                <a:endParaRPr lang="en-US" dirty="0">
                  <a:latin typeface="Times New Roman" panose="02020603050405020304" pitchFamily="18" charset="0"/>
                  <a:ea typeface="Calibri" panose="020F0502020204030204" pitchFamily="34" charset="0"/>
                  <a:cs typeface="Times New Roman" panose="02020603050405020304" pitchFamily="18" charset="0"/>
                </a:endParaRP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where H(</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x,t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is the history field, ensuring crack irreversibility</a:t>
                </a:r>
                <a:r>
                  <a:rPr lang="en-IN" sz="1800" kern="100" dirty="0">
                    <a:effectLst/>
                    <a:latin typeface="Times New Roman" panose="02020603050405020304" pitchFamily="18" charset="0"/>
                    <a:ea typeface="Calibri" panose="020F0502020204030204" pitchFamily="34" charset="0"/>
                    <a:cs typeface="Mangal" panose="02040503050203030202" pitchFamily="18" charset="0"/>
                  </a:rPr>
                  <a:t>.</a:t>
                </a:r>
                <a:br>
                  <a:rPr lang="en-IN" kern="100" dirty="0">
                    <a:latin typeface="Calibri" panose="020F0502020204030204" pitchFamily="34" charset="0"/>
                    <a:ea typeface="Calibri" panose="020F0502020204030204" pitchFamily="34" charset="0"/>
                    <a:cs typeface="Mangal" panose="02040503050203030202" pitchFamily="18" charset="0"/>
                  </a:rPr>
                </a:br>
                <a:endParaRPr lang="en-US"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Application:</a:t>
                </a:r>
              </a:p>
              <a:p>
                <a:pPr>
                  <a:buNone/>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Accurately simulates fatigue fracture behaviors and complex crack growth</a:t>
                </a:r>
              </a:p>
              <a:p>
                <a:pPr>
                  <a:buNone/>
                </a:pPr>
                <a:endParaRPr lang="en-US" dirty="0">
                  <a:latin typeface="Times New Roman" panose="02020603050405020304" pitchFamily="18" charset="0"/>
                  <a:ea typeface="Calibri" panose="020F0502020204030204" pitchFamily="34" charset="0"/>
                </a:endParaRPr>
              </a:p>
            </p:txBody>
          </p:sp>
        </mc:Choice>
        <mc:Fallback xmlns="">
          <p:sp>
            <p:nvSpPr>
              <p:cNvPr id="2" name="TextBox 1">
                <a:extLst>
                  <a:ext uri="{FF2B5EF4-FFF2-40B4-BE49-F238E27FC236}">
                    <a16:creationId xmlns:a16="http://schemas.microsoft.com/office/drawing/2014/main" id="{099F7FC3-C828-E0CF-1B69-BC4CCBC634DC}"/>
                  </a:ext>
                </a:extLst>
              </p:cNvPr>
              <p:cNvSpPr txBox="1">
                <a:spLocks noRot="1" noChangeAspect="1" noMove="1" noResize="1" noEditPoints="1" noAdjustHandles="1" noChangeArrowheads="1" noChangeShapeType="1" noTextEdit="1"/>
              </p:cNvSpPr>
              <p:nvPr/>
            </p:nvSpPr>
            <p:spPr>
              <a:xfrm>
                <a:off x="829596" y="1070264"/>
                <a:ext cx="10983191" cy="4504438"/>
              </a:xfrm>
              <a:prstGeom prst="rect">
                <a:avLst/>
              </a:prstGeom>
              <a:blipFill>
                <a:blip r:embed="rId2"/>
                <a:stretch>
                  <a:fillRect l="-444" t="-813"/>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7B8A9111-B0B9-BFE9-5611-340AABD5EA14}"/>
              </a:ext>
            </a:extLst>
          </p:cNvPr>
          <p:cNvSpPr>
            <a:spLocks noGrp="1"/>
          </p:cNvSpPr>
          <p:nvPr>
            <p:ph type="sldNum" sz="quarter" idx="12"/>
          </p:nvPr>
        </p:nvSpPr>
        <p:spPr/>
        <p:txBody>
          <a:bodyPr/>
          <a:lstStyle/>
          <a:p>
            <a:fld id="{354048E3-9036-4E57-B95A-7E7FA1A19CF2}" type="slidenum">
              <a:rPr lang="en-IN" smtClean="0"/>
              <a:t>8</a:t>
            </a:fld>
            <a:endParaRPr lang="en-IN"/>
          </a:p>
        </p:txBody>
      </p:sp>
    </p:spTree>
    <p:extLst>
      <p:ext uri="{BB962C8B-B14F-4D97-AF65-F5344CB8AC3E}">
        <p14:creationId xmlns:p14="http://schemas.microsoft.com/office/powerpoint/2010/main" val="703700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D31E5-5543-F00C-3002-5B13A9F4217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8D6BFD-3BF9-A841-DA55-2F8FDD824297}"/>
              </a:ext>
            </a:extLst>
          </p:cNvPr>
          <p:cNvSpPr txBox="1"/>
          <p:nvPr/>
        </p:nvSpPr>
        <p:spPr>
          <a:xfrm>
            <a:off x="533735" y="439547"/>
            <a:ext cx="920634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3.3. Physics-Informed Neural Networks (PINNs) for Fracture Mechanics</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BC3265-63D8-EDCE-D19B-D71F5E2BDFF3}"/>
                  </a:ext>
                </a:extLst>
              </p:cNvPr>
              <p:cNvSpPr txBox="1"/>
              <p:nvPr/>
            </p:nvSpPr>
            <p:spPr>
              <a:xfrm>
                <a:off x="966354" y="997527"/>
                <a:ext cx="11045537" cy="4801314"/>
              </a:xfrm>
              <a:prstGeom prst="rect">
                <a:avLst/>
              </a:prstGeom>
              <a:noFill/>
            </p:spPr>
            <p:txBody>
              <a:bodyPr wrap="square" rtlCol="0">
                <a:spAutoFit/>
              </a:bodyPr>
              <a:lstStyle/>
              <a:p>
                <a:pPr>
                  <a:buNone/>
                </a:pPr>
                <a:r>
                  <a:rPr lang="en-US" dirty="0">
                    <a:latin typeface="Times New Roman" panose="02020603050405020304" pitchFamily="18" charset="0"/>
                    <a:cs typeface="Times New Roman" panose="02020603050405020304" pitchFamily="18" charset="0"/>
                  </a:rPr>
                  <a:t>PINNs combine machine learning with physical laws to solve partial differential equations (PDEs) without the need for large datasets. Unlike traditional models, PINNs: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Incorporate physical laws directly into the training process, ensuring predictions are consistent with the governing equations.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Mesh-free and can handle arbitrary crack shapes and material properties, making them more efficient than traditional methods like Finite Element Method (FEM).</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None/>
                </a:pPr>
                <a:r>
                  <a:rPr lang="en-US" dirty="0">
                    <a:latin typeface="Times New Roman" panose="02020603050405020304" pitchFamily="18" charset="0"/>
                    <a:cs typeface="Times New Roman" panose="02020603050405020304" pitchFamily="18" charset="0"/>
                  </a:rPr>
                  <a:t>Advantages in Fracture Mechanics: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Solve complex problems in damage propagation and crack growth.</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Avoid fine mesh resolutions required near crack tips, reducing computational cost.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Handle arbitrary geometries and material properties, providing flexibility.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PINN Model:</a:t>
                </a:r>
              </a:p>
              <a:p>
                <a:pPr>
                  <a:buNone/>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model approximates the solution u(</a:t>
                </a:r>
                <a:r>
                  <a:rPr lang="en-US" dirty="0" err="1">
                    <a:latin typeface="Times New Roman" panose="02020603050405020304" pitchFamily="18" charset="0"/>
                    <a:cs typeface="Times New Roman" panose="02020603050405020304" pitchFamily="18" charset="0"/>
                  </a:rPr>
                  <a:t>x,t</a:t>
                </a:r>
                <a:r>
                  <a:rPr lang="en-US" dirty="0">
                    <a:latin typeface="Times New Roman" panose="02020603050405020304" pitchFamily="18" charset="0"/>
                    <a:cs typeface="Times New Roman" panose="02020603050405020304" pitchFamily="18" charset="0"/>
                  </a:rPr>
                  <a:t>)) to a PDE: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𝒩</m:t>
                      </m:r>
                      <m:d>
                        <m:dPr>
                          <m:begChr m:val="["/>
                          <m:endChr m:val="]"/>
                          <m:ctrlPr>
                            <a:rPr lang="en-IN"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𝑢</m:t>
                          </m:r>
                          <m:d>
                            <m:dPr>
                              <m:ctrlPr>
                                <a:rPr lang="en-IN"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e>
                          </m:d>
                        </m:e>
                      </m:d>
                      <m:r>
                        <a:rPr lang="en-IN" sz="1800" i="1">
                          <a:effectLst/>
                          <a:latin typeface="Cambria Math" panose="02040503050406030204" pitchFamily="18" charset="0"/>
                          <a:ea typeface="Calibri" panose="020F0502020204030204" pitchFamily="34" charset="0"/>
                          <a:cs typeface="Times New Roman" panose="02020603050405020304" pitchFamily="18" charset="0"/>
                        </a:rPr>
                        <m:t>=0   </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𝑥</m:t>
                      </m:r>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r>
                        <a:rPr lang="en-IN" sz="1800" i="1">
                          <a:effectLst/>
                          <a:latin typeface="Cambria Math" panose="02040503050406030204" pitchFamily="18" charset="0"/>
                          <a:ea typeface="Calibri" panose="020F0502020204030204" pitchFamily="34" charset="0"/>
                          <a:cs typeface="Times New Roman" panose="02020603050405020304" pitchFamily="18" charset="0"/>
                        </a:rPr>
                        <m:t>𝜖</m:t>
                      </m:r>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Ω</m:t>
                      </m:r>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𝑡</m:t>
                      </m:r>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en-IN"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0,</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𝑇</m:t>
                          </m:r>
                        </m:e>
                      </m:d>
                    </m:oMath>
                  </m:oMathPara>
                </a14:m>
                <a:endParaRPr lang="en-IN" sz="1600" dirty="0"/>
              </a:p>
            </p:txBody>
          </p:sp>
        </mc:Choice>
        <mc:Fallback xmlns="">
          <p:sp>
            <p:nvSpPr>
              <p:cNvPr id="3" name="TextBox 2">
                <a:extLst>
                  <a:ext uri="{FF2B5EF4-FFF2-40B4-BE49-F238E27FC236}">
                    <a16:creationId xmlns:a16="http://schemas.microsoft.com/office/drawing/2014/main" id="{DDBC3265-63D8-EDCE-D19B-D71F5E2BDFF3}"/>
                  </a:ext>
                </a:extLst>
              </p:cNvPr>
              <p:cNvSpPr txBox="1">
                <a:spLocks noRot="1" noChangeAspect="1" noMove="1" noResize="1" noEditPoints="1" noAdjustHandles="1" noChangeArrowheads="1" noChangeShapeType="1" noTextEdit="1"/>
              </p:cNvSpPr>
              <p:nvPr/>
            </p:nvSpPr>
            <p:spPr>
              <a:xfrm>
                <a:off x="966354" y="997527"/>
                <a:ext cx="11045537" cy="4801314"/>
              </a:xfrm>
              <a:prstGeom prst="rect">
                <a:avLst/>
              </a:prstGeom>
              <a:blipFill>
                <a:blip r:embed="rId2"/>
                <a:stretch>
                  <a:fillRect l="-497" t="-76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183B43B0-5E80-5758-A38C-3F9AB7A62506}"/>
              </a:ext>
            </a:extLst>
          </p:cNvPr>
          <p:cNvSpPr>
            <a:spLocks noGrp="1"/>
          </p:cNvSpPr>
          <p:nvPr>
            <p:ph type="sldNum" sz="quarter" idx="12"/>
          </p:nvPr>
        </p:nvSpPr>
        <p:spPr/>
        <p:txBody>
          <a:bodyPr/>
          <a:lstStyle/>
          <a:p>
            <a:fld id="{354048E3-9036-4E57-B95A-7E7FA1A19CF2}" type="slidenum">
              <a:rPr lang="en-IN" smtClean="0"/>
              <a:t>9</a:t>
            </a:fld>
            <a:endParaRPr lang="en-IN"/>
          </a:p>
        </p:txBody>
      </p:sp>
    </p:spTree>
    <p:extLst>
      <p:ext uri="{BB962C8B-B14F-4D97-AF65-F5344CB8AC3E}">
        <p14:creationId xmlns:p14="http://schemas.microsoft.com/office/powerpoint/2010/main" val="413911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2629</Words>
  <Application>Microsoft Office PowerPoint</Application>
  <PresentationFormat>Widescreen</PresentationFormat>
  <Paragraphs>212</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 Math</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5.Results</vt:lpstr>
      <vt:lpstr>PowerPoint Presentation</vt:lpstr>
      <vt:lpstr>PowerPoint Presentation</vt:lpstr>
      <vt:lpstr>PowerPoint Presentation</vt:lpstr>
      <vt:lpstr>PowerPoint Presentation</vt:lpstr>
      <vt:lpstr>8.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Priyanshu Gupta</dc:creator>
  <cp:lastModifiedBy>Priyanshu Gupta</cp:lastModifiedBy>
  <cp:revision>13</cp:revision>
  <dcterms:created xsi:type="dcterms:W3CDTF">2025-05-12T09:25:40Z</dcterms:created>
  <dcterms:modified xsi:type="dcterms:W3CDTF">2025-05-13T06:55:04Z</dcterms:modified>
</cp:coreProperties>
</file>